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32" r:id="rId3"/>
    <p:sldId id="333" r:id="rId4"/>
    <p:sldId id="334" r:id="rId5"/>
    <p:sldId id="362" r:id="rId6"/>
    <p:sldId id="361" r:id="rId7"/>
    <p:sldId id="387" r:id="rId8"/>
    <p:sldId id="360" r:id="rId9"/>
    <p:sldId id="359" r:id="rId10"/>
    <p:sldId id="363" r:id="rId11"/>
    <p:sldId id="386" r:id="rId12"/>
    <p:sldId id="365" r:id="rId13"/>
    <p:sldId id="364" r:id="rId14"/>
    <p:sldId id="256" r:id="rId15"/>
    <p:sldId id="301" r:id="rId16"/>
    <p:sldId id="260" r:id="rId18"/>
    <p:sldId id="300" r:id="rId19"/>
    <p:sldId id="310" r:id="rId20"/>
    <p:sldId id="312" r:id="rId21"/>
    <p:sldId id="313" r:id="rId22"/>
    <p:sldId id="306" r:id="rId23"/>
    <p:sldId id="315" r:id="rId24"/>
    <p:sldId id="314" r:id="rId25"/>
    <p:sldId id="328" r:id="rId26"/>
    <p:sldId id="329" r:id="rId27"/>
    <p:sldId id="331" r:id="rId28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0" d="100"/>
          <a:sy n="100" d="100"/>
        </p:scale>
        <p:origin x="1428" y="102"/>
      </p:cViewPr>
      <p:guideLst>
        <p:guide orient="horz" pos="2382"/>
        <p:guide pos="34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Для правки формата примечаний щёлкните мышью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  <a:t>&lt;заголовок&gt;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  <a:t>&lt;дата/время&gt;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83C9B64-C3C0-45ED-B442-8DC92A03FA09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34600" y="4060440"/>
            <a:ext cx="96235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465880" y="406044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34600" y="406044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34" name="Рисунок 33"/>
          <p:cNvPicPr/>
          <p:nvPr/>
        </p:nvPicPr>
        <p:blipFill>
          <a:blip r:embed="rId2"/>
          <a:stretch>
            <a:fillRect/>
          </a:stretch>
        </p:blipFill>
        <p:spPr>
          <a:xfrm>
            <a:off x="259776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/>
          <a:stretch>
            <a:fillRect/>
          </a:stretch>
        </p:blipFill>
        <p:spPr>
          <a:xfrm>
            <a:off x="259776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34600" y="301680"/>
            <a:ext cx="9623520" cy="5853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34600" y="406044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465880" y="406044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34600" y="4060440"/>
            <a:ext cx="96235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Для правки текста заголовка щёлкните мышью</a:t>
            </a:r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/>
          <a:lstStyle/>
          <a:p>
            <a:pPr marL="431800" indent="-323850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Для правки структуры щёлкните мышью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864235" lvl="1" indent="-323850"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Второй уровень структуры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1296035" lvl="2" indent="-288290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Третий уровень структуры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1727835" lvl="3" indent="-215900"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Четвёртый уровень структуры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60270" lvl="4" indent="-215900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Пятый уровень структуры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592070" lvl="5" indent="-215900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Шестой уровень структуры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3023870" lvl="6" indent="-215900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Седьмой уровень структуры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6.png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jpe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jpeg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Прямоугольник 3"/>
          <p:cNvSpPr/>
          <p:nvPr/>
        </p:nvSpPr>
        <p:spPr>
          <a:xfrm>
            <a:off x="90170" y="397510"/>
            <a:ext cx="10448925" cy="69545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Программа губернатора</a:t>
            </a:r>
            <a:endParaRPr lang="ru-RU" altLang="en-US" sz="6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ru-RU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8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«Инициативное </a:t>
            </a:r>
            <a:endParaRPr lang="ru-RU" altLang="en-US" sz="8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8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бюджетирование»</a:t>
            </a:r>
            <a:endParaRPr lang="ru-RU" altLang="en-US" sz="8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altLang="en-US" sz="8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создаем комфортную среду вместе</a:t>
            </a:r>
            <a:endParaRPr lang="ru-RU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05" y="404495"/>
            <a:ext cx="9456420" cy="1143000"/>
          </a:xfrm>
        </p:spPr>
        <p:txBody>
          <a:bodyPr>
            <a:normAutofit fontScale="90000"/>
          </a:bodyPr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</a:t>
            </a:r>
            <a:r>
              <a:rPr lang="ru-RU" sz="6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Коровитчино</a:t>
            </a:r>
            <a:r>
              <a:rPr lang="ru-RU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2022-2023 г.</a:t>
            </a:r>
            <a:endParaRPr lang="ru-RU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Изображение 100"/>
          <p:cNvPicPr/>
          <p:nvPr/>
        </p:nvPicPr>
        <p:blipFill>
          <a:blip r:embed="rId1"/>
          <a:srcRect r="3034" b="21748"/>
          <a:stretch>
            <a:fillRect/>
          </a:stretch>
        </p:blipFill>
        <p:spPr>
          <a:xfrm>
            <a:off x="3618230" y="1909445"/>
            <a:ext cx="6574155" cy="3986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Изображение 107"/>
          <p:cNvPicPr/>
          <p:nvPr/>
        </p:nvPicPr>
        <p:blipFill>
          <a:blip r:embed="rId2"/>
          <a:srcRect r="1696" b="19331"/>
          <a:stretch>
            <a:fillRect/>
          </a:stretch>
        </p:blipFill>
        <p:spPr>
          <a:xfrm>
            <a:off x="377825" y="4322445"/>
            <a:ext cx="4896485" cy="28803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sz="6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Выбор 2022 год </a:t>
            </a:r>
            <a:endParaRPr lang="ru-RU" altLang="en-US" sz="6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737870" y="1765300"/>
            <a:ext cx="3825240" cy="4677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Изображение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4986655" y="2557780"/>
            <a:ext cx="5365750" cy="44824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500" y="428625"/>
            <a:ext cx="9109075" cy="1143000"/>
          </a:xfrm>
        </p:spPr>
        <p:txBody>
          <a:bodyPr>
            <a:normAutofit/>
          </a:bodyPr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к дому </a:t>
            </a:r>
            <a:endParaRPr lang="ru-RU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1242348" y="1837997"/>
            <a:ext cx="11156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Дубки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570281" y="1754812"/>
            <a:ext cx="29495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с.Залучье, ул. Молодежная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6570677" y="1765607"/>
            <a:ext cx="27254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с.Залучье, ул. Васильева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" name="Изображение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450215" y="2435225"/>
            <a:ext cx="3119755" cy="4011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Изображение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3762375" y="2413635"/>
            <a:ext cx="2689225" cy="40335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Изображение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6642735" y="2383790"/>
            <a:ext cx="2698115" cy="4048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5754600" y="6013673"/>
            <a:ext cx="4543920" cy="432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/>
              </a:rPr>
              <a:t>2022 год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100" name="Изображение 99"/>
          <p:cNvPicPr/>
          <p:nvPr/>
        </p:nvPicPr>
        <p:blipFill>
          <a:blip r:embed="rId1"/>
          <a:srcRect l="18966" r="19209"/>
          <a:stretch>
            <a:fillRect/>
          </a:stretch>
        </p:blipFill>
        <p:spPr>
          <a:xfrm>
            <a:off x="98425" y="2413635"/>
            <a:ext cx="2408555" cy="24980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2506980" y="85090"/>
            <a:ext cx="8186420" cy="7477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Проект 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поддержки местных инициатив (ППМИ) – это механизм, позволяющий объединить финансовые ресурсы областного бюджета, бюджетов муниципальных образований, средства физических и юридических лиц, и направить их на решение социально-значимых проблем. </a:t>
            </a:r>
            <a:endParaRPr lang="ru-RU" sz="3200" b="1" dirty="0" smtClean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Основной текст (восточно-азиат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    Его уникальность в том, 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что повышение качества жизни муниципального образования зависит в первую очередь от активности самих жителей. Именно население решает, какой проект оно будут реализовывать, и какие усилия оно готово для этого затратить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зо</a:t>
            </a:r>
            <a:endParaRPr lang="ru-RU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69" name="CustomShape 2"/>
          <p:cNvSpPr/>
          <p:nvPr/>
        </p:nvSpPr>
        <p:spPr>
          <a:xfrm>
            <a:off x="7637760" y="1724400"/>
            <a:ext cx="2284200" cy="109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0" name="CustomShape 3"/>
          <p:cNvSpPr/>
          <p:nvPr/>
        </p:nvSpPr>
        <p:spPr>
          <a:xfrm>
            <a:off x="1171506" y="397050"/>
            <a:ext cx="8750284" cy="5040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endParaRPr lang="ru-RU" sz="3200" b="0" strike="noStrike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386260" y="901106"/>
            <a:ext cx="8280920" cy="259830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2474595" y="7055485"/>
            <a:ext cx="6486525" cy="2800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" name="Изображение 1" descr="7724998"/>
          <p:cNvPicPr>
            <a:picLocks noChangeAspect="1"/>
          </p:cNvPicPr>
          <p:nvPr/>
        </p:nvPicPr>
        <p:blipFill>
          <a:blip r:embed="rId2"/>
          <a:srcRect l="-715" t="876" r="12078" b="60118"/>
          <a:stretch>
            <a:fillRect/>
          </a:stretch>
        </p:blipFill>
        <p:spPr>
          <a:xfrm>
            <a:off x="377825" y="879475"/>
            <a:ext cx="9619615" cy="27933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3678" y="180975"/>
            <a:ext cx="535876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Типология ППМИ</a:t>
            </a:r>
            <a:endParaRPr lang="ru-RU" altLang="en-US" sz="4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Изображение 4" descr="7724998"/>
          <p:cNvPicPr>
            <a:picLocks noChangeAspect="1"/>
          </p:cNvPicPr>
          <p:nvPr/>
        </p:nvPicPr>
        <p:blipFill>
          <a:blip r:embed="rId2"/>
          <a:srcRect t="51261" r="11300"/>
          <a:stretch>
            <a:fillRect/>
          </a:stretch>
        </p:blipFill>
        <p:spPr>
          <a:xfrm>
            <a:off x="377825" y="3709670"/>
            <a:ext cx="9685020" cy="339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69" name="CustomShape 2"/>
          <p:cNvSpPr/>
          <p:nvPr/>
        </p:nvSpPr>
        <p:spPr>
          <a:xfrm>
            <a:off x="7637760" y="1724400"/>
            <a:ext cx="2284200" cy="109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415470" y="974131"/>
            <a:ext cx="8280920" cy="259830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738630" y="7014845"/>
            <a:ext cx="7634605" cy="3625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lang="ru-RU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</a:rPr>
              <a:t>    </a:t>
            </a:r>
            <a:r>
              <a:rPr 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</a:rPr>
              <a:t>  АДМИНИСТРАЦИЯ ЗАЛУЧСКОГО СЕЛЬСКОГО ПОСЕЛЕНИЯ</a:t>
            </a: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5021580" y="260350"/>
            <a:ext cx="5521960" cy="6308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sz="2400" b="1" dirty="0">
                <a:solidFill>
                  <a:srgbClr val="FF0000"/>
                </a:solidFill>
                <a:sym typeface="+mn-ea"/>
              </a:rPr>
              <a:t>Какой размер областной субсидии и какие еще средства необходимо будет привлечь для  реализации местных инициатив</a:t>
            </a:r>
            <a:r>
              <a:rPr lang="ru-RU" sz="2400" b="1" dirty="0" smtClean="0">
                <a:solidFill>
                  <a:srgbClr val="FF0000"/>
                </a:solidFill>
                <a:sym typeface="+mn-ea"/>
              </a:rPr>
              <a:t>?</a:t>
            </a:r>
            <a:endParaRPr lang="ru-RU" sz="2400" b="1" dirty="0" smtClean="0">
              <a:solidFill>
                <a:srgbClr val="FF0000"/>
              </a:solidFill>
              <a:sym typeface="+mn-ea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ru-RU" sz="2400" dirty="0" smtClean="0">
                <a:sym typeface="+mn-ea"/>
              </a:rPr>
              <a:t>- </a:t>
            </a:r>
            <a:r>
              <a:rPr lang="ru-RU" sz="2400" dirty="0" smtClean="0">
                <a:sym typeface="+mn-ea"/>
              </a:rPr>
              <a:t>С</a:t>
            </a:r>
            <a:r>
              <a:rPr lang="ru-RU" sz="2400" dirty="0">
                <a:sym typeface="+mn-ea"/>
              </a:rPr>
              <a:t>убсидия</a:t>
            </a:r>
            <a:r>
              <a:rPr lang="en-US" altLang="ru-RU" sz="2400" dirty="0">
                <a:sym typeface="+mn-ea"/>
              </a:rPr>
              <a:t> </a:t>
            </a:r>
            <a:r>
              <a:rPr lang="ru-RU" altLang="en-US" sz="2400" dirty="0">
                <a:sym typeface="+mn-ea"/>
              </a:rPr>
              <a:t>(</a:t>
            </a:r>
            <a:r>
              <a:rPr lang="ru-RU" sz="2400" dirty="0">
                <a:sym typeface="+mn-ea"/>
              </a:rPr>
              <a:t> 500, 700, 1</a:t>
            </a:r>
            <a:r>
              <a:rPr lang="en-US" altLang="ru-RU" sz="2400" dirty="0">
                <a:sym typeface="+mn-ea"/>
              </a:rPr>
              <a:t>500 </a:t>
            </a:r>
            <a:r>
              <a:rPr lang="ru-RU" altLang="en-US" sz="2400" dirty="0">
                <a:sym typeface="+mn-ea"/>
              </a:rPr>
              <a:t>тыс.руб.);</a:t>
            </a:r>
            <a:endParaRPr lang="ru-RU" altLang="en-US" sz="2400" dirty="0">
              <a:sym typeface="+mn-ea"/>
            </a:endParaRPr>
          </a:p>
          <a:p>
            <a:pPr algn="l"/>
            <a:r>
              <a:rPr lang="ru-RU" sz="2400" dirty="0">
                <a:sym typeface="+mn-ea"/>
              </a:rPr>
              <a:t>- Местный бюджет;</a:t>
            </a:r>
            <a:endParaRPr lang="ru-RU" sz="2400" dirty="0">
              <a:sym typeface="+mn-ea"/>
            </a:endParaRPr>
          </a:p>
          <a:p>
            <a:pPr algn="l"/>
            <a:r>
              <a:rPr lang="ru-RU" sz="2400" dirty="0">
                <a:sym typeface="+mn-ea"/>
              </a:rPr>
              <a:t>- Денежный вклад населения (1%,5%,10% и более)</a:t>
            </a:r>
            <a:r>
              <a:rPr lang="ru-RU" altLang="en-US" sz="2400" dirty="0">
                <a:sym typeface="+mn-ea"/>
              </a:rPr>
              <a:t>;</a:t>
            </a:r>
            <a:endParaRPr lang="ru-RU" sz="2400" dirty="0"/>
          </a:p>
          <a:p>
            <a:pPr algn="l"/>
            <a:r>
              <a:rPr lang="ru-RU" sz="2400" dirty="0">
                <a:sym typeface="+mn-ea"/>
              </a:rPr>
              <a:t>- Денежный вклад организаций и предприятий (5% и более). </a:t>
            </a:r>
            <a:endParaRPr lang="ru-RU" sz="2400" dirty="0">
              <a:sym typeface="+mn-ea"/>
            </a:endParaRPr>
          </a:p>
          <a:p>
            <a:pPr algn="l"/>
            <a:r>
              <a:rPr lang="ru-RU" sz="2400" dirty="0">
                <a:sym typeface="+mn-ea"/>
              </a:rPr>
              <a:t>- Нефинансовый вклад населения;</a:t>
            </a:r>
            <a:endParaRPr lang="ru-RU" sz="2400" dirty="0">
              <a:sym typeface="+mn-ea"/>
            </a:endParaRPr>
          </a:p>
          <a:p>
            <a:pPr algn="l"/>
            <a:r>
              <a:rPr lang="ru-RU" sz="2400" dirty="0">
                <a:sym typeface="+mn-ea"/>
              </a:rPr>
              <a:t>- Нефинансовый вклад организаций.</a:t>
            </a:r>
            <a:endParaRPr lang="ru-RU" sz="2400" dirty="0">
              <a:sym typeface="+mn-ea"/>
            </a:endParaRPr>
          </a:p>
          <a:p>
            <a:pPr algn="l"/>
            <a:endParaRPr lang="ru-RU" sz="2400" dirty="0">
              <a:sym typeface="+mn-ea"/>
            </a:endParaRPr>
          </a:p>
          <a:p>
            <a:pPr algn="l"/>
            <a:r>
              <a:rPr lang="ru-RU" sz="2400" dirty="0">
                <a:sym typeface="+mn-ea"/>
              </a:rPr>
              <a:t>Проекты, в которых не соблюдены все условия, не будут допущены на областной конкурс.</a:t>
            </a:r>
            <a:endParaRPr lang="ru-RU" altLang="en-US" sz="2400" dirty="0">
              <a:sym typeface="+mn-e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605" y="260350"/>
            <a:ext cx="2602230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p>
            <a:pPr algn="ctr"/>
            <a:r>
              <a:rPr lang="ru-RU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СУБСИДИЯ ИЗ </a:t>
            </a:r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ОБЛАСТНОЙ БЮДЖЕТ</a:t>
            </a:r>
            <a:endParaRPr lang="ru-RU" sz="24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" y="2668270"/>
            <a:ext cx="2477770" cy="182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91460" y="1483360"/>
            <a:ext cx="2434590" cy="829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p>
            <a:pPr algn="ctr"/>
            <a:r>
              <a:rPr lang="ru-RU" sz="2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МЕСТНЫЙ БЮЖДЕТ</a:t>
            </a:r>
            <a:endParaRPr lang="ru-RU" sz="24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3185" y="4717415"/>
            <a:ext cx="236918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p>
            <a:pPr algn="ctr"/>
            <a:r>
              <a:rPr lang="ru-RU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ДЕНЕЖНЫЙ </a:t>
            </a:r>
            <a:endParaRPr lang="ru-RU" sz="24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ВКЛАД </a:t>
            </a:r>
            <a:endParaRPr lang="ru-RU" sz="24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НАСЕЛЕНИЯ</a:t>
            </a:r>
            <a:endParaRPr lang="ru-RU" sz="24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5100" y="5869940"/>
            <a:ext cx="2626360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p>
            <a:pPr algn="ctr"/>
            <a:r>
              <a:rPr lang="ru-RU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ВКЛАД</a:t>
            </a:r>
            <a:endParaRPr lang="ru-RU" sz="24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ПРЕДПРИЯТИЙ, ОРГАНИЗАЦИЙ</a:t>
            </a:r>
            <a:endParaRPr lang="ru-RU" sz="24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5767218">
            <a:off x="835660" y="1772920"/>
            <a:ext cx="863600" cy="535305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 rot="9487218">
            <a:off x="2642870" y="2377440"/>
            <a:ext cx="812800" cy="57023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5727218">
            <a:off x="645160" y="4977765"/>
            <a:ext cx="896620" cy="593725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4107218">
            <a:off x="2672715" y="4040505"/>
            <a:ext cx="783590" cy="51181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620" y="3766820"/>
            <a:ext cx="9525" cy="2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57496" y="560608"/>
            <a:ext cx="8280920" cy="303635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2" name="CustomShape 1"/>
          <p:cNvSpPr/>
          <p:nvPr/>
        </p:nvSpPr>
        <p:spPr>
          <a:xfrm>
            <a:off x="1504315" y="6953250"/>
            <a:ext cx="7331075" cy="36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</a:rPr>
              <a:t>АДМИНИСТРАЦИЯ ЗАЛУЧСКОГО СЕЛЬСКОГО ПОСЕЛЕНИЯ</a:t>
            </a: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3195" y="83185"/>
            <a:ext cx="10356215" cy="418465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Каким </a:t>
            </a:r>
            <a:r>
              <a:rPr lang="ru-RU" sz="2800" b="1" dirty="0">
                <a:solidFill>
                  <a:srgbClr val="FF0000"/>
                </a:solidFill>
              </a:rPr>
              <a:t>образом будет осуществляться отбор инициатив граждан для дальнейшей реализации</a:t>
            </a:r>
            <a:r>
              <a:rPr lang="ru-RU" sz="2800" b="1" dirty="0" smtClean="0">
                <a:solidFill>
                  <a:srgbClr val="FF0000"/>
                </a:solidFill>
              </a:rPr>
              <a:t>?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endParaRPr lang="ru-RU" sz="1200" b="1" dirty="0" smtClean="0">
              <a:solidFill>
                <a:srgbClr val="FF0000"/>
              </a:solidFill>
            </a:endParaRPr>
          </a:p>
          <a:p>
            <a:pPr algn="ctr"/>
            <a:endParaRPr lang="ru-RU" sz="1000" b="1" dirty="0">
              <a:solidFill>
                <a:srgbClr val="FF0000"/>
              </a:solidFill>
            </a:endParaRPr>
          </a:p>
          <a:p>
            <a:pPr algn="ctr"/>
            <a:r>
              <a:rPr lang="ru-RU" sz="2800" dirty="0"/>
              <a:t>   </a:t>
            </a:r>
            <a:r>
              <a:rPr lang="ru-RU" sz="2800" dirty="0" smtClean="0"/>
              <a:t>  </a:t>
            </a:r>
            <a:r>
              <a:rPr lang="ru-RU" sz="2800" dirty="0"/>
              <a:t>На муниципальном уровне будет проведен конкурс по отбору ППМИ, проекты победители в дальнейшем будут направлены на областной конкурс. По результатам областного конкурса  победителю будет предоставлена субсидия из областного бюджета на </a:t>
            </a:r>
            <a:r>
              <a:rPr lang="ru-RU" sz="2800" dirty="0" err="1"/>
              <a:t>софинансирование</a:t>
            </a:r>
            <a:r>
              <a:rPr lang="ru-RU" sz="2800" dirty="0"/>
              <a:t> мероприятий предусмотренных в проекте.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" y="4465320"/>
            <a:ext cx="260159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/>
          <p:cNvSpPr/>
          <p:nvPr/>
        </p:nvSpPr>
        <p:spPr>
          <a:xfrm rot="20067988">
            <a:off x="2670175" y="5389245"/>
            <a:ext cx="1324610" cy="66802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167988">
            <a:off x="6920230" y="5095875"/>
            <a:ext cx="1449070" cy="66802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http://i1.wp.com/chernomorskoe-rk.ru/wp-content/uploads/2018/05/konkursproektov_kzta.jpg?w=10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60" y="4669790"/>
            <a:ext cx="2832100" cy="170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55" y="4465320"/>
            <a:ext cx="1977390" cy="22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57496" y="965312"/>
            <a:ext cx="8280920" cy="303635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1362710" y="6925310"/>
            <a:ext cx="7517765" cy="39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</a:rPr>
              <a:t>             АДМИНИСТРАЦИЯ ЗАЛУЧСКОГО СЕЛЬСКОГО ПОСЕЛЕНИЯ</a:t>
            </a: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122" name="Picture 2" descr="C:\Users\Пользователь\Downloads\rodsobr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1"/>
          <a:stretch>
            <a:fillRect/>
          </a:stretch>
        </p:blipFill>
        <p:spPr bwMode="auto">
          <a:xfrm>
            <a:off x="8010525" y="5149850"/>
            <a:ext cx="2616200" cy="24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 b="8948"/>
          <a:stretch>
            <a:fillRect/>
          </a:stretch>
        </p:blipFill>
        <p:spPr>
          <a:xfrm>
            <a:off x="17780" y="1405255"/>
            <a:ext cx="8041005" cy="49688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4660" y="142875"/>
            <a:ext cx="976693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54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 НУЖНО ОТ ЖИТЕЛЕЙ</a:t>
            </a:r>
            <a:endParaRPr lang="ru-RU" altLang="en-US" sz="5400" b="1" u="sng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0" name="CustomShape 3"/>
          <p:cNvSpPr/>
          <p:nvPr/>
        </p:nvSpPr>
        <p:spPr>
          <a:xfrm>
            <a:off x="1170236" y="181026"/>
            <a:ext cx="8750284" cy="6480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endParaRPr lang="ru-RU" sz="3200" b="0" strike="noStrike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00981" y="973567"/>
            <a:ext cx="8280920" cy="303635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920505" y="7066825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2105660" y="6987540"/>
            <a:ext cx="6471285" cy="3486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</a:rPr>
              <a:t>АДМИНИСТРАЦИЯ ЗАЛУЧСКОГО СЕЛЬСКОГО ПОСЕЛЕНИЯ</a:t>
            </a: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440" y="829310"/>
            <a:ext cx="4254500" cy="2877185"/>
          </a:xfrm>
          <a:prstGeom prst="rect">
            <a:avLst/>
          </a:prstGeom>
        </p:spPr>
      </p:pic>
      <p:pic>
        <p:nvPicPr>
          <p:cNvPr id="105" name="Изображение 104"/>
          <p:cNvPicPr/>
          <p:nvPr/>
        </p:nvPicPr>
        <p:blipFill>
          <a:blip r:embed="rId3"/>
          <a:stretch>
            <a:fillRect/>
          </a:stretch>
        </p:blipFill>
        <p:spPr>
          <a:xfrm>
            <a:off x="810260" y="3565525"/>
            <a:ext cx="4165600" cy="30111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0" name="CustomShape 3"/>
          <p:cNvSpPr/>
          <p:nvPr/>
        </p:nvSpPr>
        <p:spPr>
          <a:xfrm>
            <a:off x="1170236" y="181026"/>
            <a:ext cx="8750284" cy="6480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 и анкетирования</a:t>
            </a:r>
            <a:endParaRPr lang="ru-RU" sz="4000" b="1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57496" y="965312"/>
            <a:ext cx="8280920" cy="303635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912495" y="7049135"/>
            <a:ext cx="8411210" cy="3625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</a:rPr>
              <a:t>АДМИНИСТРАЦИЯ ЗАЛУЧСКОГО СЕЛЬСКОГО ПОСЕЛЕНИЯ</a:t>
            </a: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680" y="1041400"/>
            <a:ext cx="997458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ru-RU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Всего в опросе приняло участие 563 чел.</a:t>
            </a:r>
            <a:endParaRPr lang="ru-RU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4683" y="1863725"/>
            <a:ext cx="674179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Онлайн-голосование - 299 чел.</a:t>
            </a:r>
            <a:r>
              <a:rPr lang="ru-RU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758" y="2454275"/>
            <a:ext cx="392620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Анкеты - 221 чел.</a:t>
            </a:r>
            <a:endParaRPr lang="ru-RU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1620" y="3941445"/>
            <a:ext cx="10387330" cy="34150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</a:t>
            </a:r>
            <a:r>
              <a:rPr lang="ru-RU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ОБСУЖДЕНИЕ БЫЛИ ВЫНЕСЕНЫ ПРЕДЛОЖЕНИЯ:</a:t>
            </a:r>
            <a:endParaRPr lang="ru-RU" altLang="en-US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altLang="en-US" sz="2000" b="1"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ru-RU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Ремонт Пинаевогорского СДК </a:t>
            </a:r>
            <a:r>
              <a:rPr lang="ru-RU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(2</a:t>
            </a:r>
            <a:r>
              <a:rPr lang="en-US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ru-RU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этап)</a:t>
            </a:r>
            <a:endParaRPr lang="ru-RU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ru-RU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Ремонт Коровитчинского СДК (3</a:t>
            </a:r>
            <a:r>
              <a:rPr lang="en-US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этап)</a:t>
            </a:r>
            <a:endParaRPr lang="ru-RU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ru-RU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Дальнейшее благоустройство гражданского кладбища в с.Залучье</a:t>
            </a:r>
            <a:endParaRPr lang="ru-RU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ru-RU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 Ремонт пешеходного моста в с.Залучье</a:t>
            </a:r>
            <a:endParaRPr lang="ru-RU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algn="l"/>
            <a:r>
              <a:rPr lang="ru-RU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Ваши предложения</a:t>
            </a:r>
            <a:endParaRPr lang="ru-RU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8194" name="Picture 2" descr="C:\Users\Пользователь\Downloads\auto-dealer-fraud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645" y="1909445"/>
            <a:ext cx="2440305" cy="211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2905" y="3197860"/>
            <a:ext cx="78066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Подсистема обратной связи- 43 чел.</a:t>
            </a:r>
            <a:endParaRPr lang="ru-RU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Прямоугольник 4"/>
          <p:cNvSpPr/>
          <p:nvPr/>
        </p:nvSpPr>
        <p:spPr>
          <a:xfrm>
            <a:off x="233680" y="253365"/>
            <a:ext cx="10299065" cy="67392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ru-RU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одна из форм участия граждан в </a:t>
            </a:r>
            <a:endParaRPr lang="ru-RU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планировании и контроле за расходами местных бюджетов, которая позволяет жителям выдвигать и отбирать проекты, удовлетворяющие нужды населения, принимать участие в их реализации, а также осущестлять общественный контроль</a:t>
            </a:r>
            <a:endParaRPr lang="ru-RU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57496" y="965312"/>
            <a:ext cx="8280920" cy="303635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1257300" y="7075170"/>
            <a:ext cx="7853680" cy="3625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</a:rPr>
              <a:t>АДМИНИСТРАЦИЯ ЗАЛУЧСКОГО СЕЛЬСКОГО ПОСЕЛЕНИЯ</a:t>
            </a: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13498" y="43180"/>
            <a:ext cx="815022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ru-RU" sz="5400" b="1" strike="noStrike" spc="-1" dirty="0">
                <a:solidFill>
                  <a:schemeClr val="accent4"/>
                </a:solidFill>
                <a:effectLst/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  <a:endParaRPr lang="ru-RU" altLang="en-US" sz="5400" b="1" strike="noStrike" spc="-1" dirty="0">
              <a:solidFill>
                <a:schemeClr val="accent4"/>
              </a:solidFill>
              <a:effectLst/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215" y="4861560"/>
            <a:ext cx="3192780" cy="39878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p>
            <a:pPr algn="ctr"/>
            <a:endParaRPr lang="ru-RU" altLang="ru-RU" sz="2000" b="1" cap="none" spc="0" dirty="0" smtClean="0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3" name="Изображение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3049270" y="1016635"/>
            <a:ext cx="4465955" cy="63525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3"/>
          <p:cNvSpPr/>
          <p:nvPr/>
        </p:nvSpPr>
        <p:spPr>
          <a:xfrm>
            <a:off x="1507490" y="457200"/>
            <a:ext cx="7910830" cy="6483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ИНИЦИАТИВНАЯ ГРУППА</a:t>
            </a:r>
            <a:endParaRPr lang="ru-RU" sz="3200" b="1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06696" y="892922"/>
            <a:ext cx="8280920" cy="303635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11" name="Picture 8" descr="C:\Users\Пользователь\Downloads\xefile-ta7c8d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" y="901065"/>
            <a:ext cx="2606675" cy="25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Пользователь\Downloads\инициативна-групп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" y="3925570"/>
            <a:ext cx="3810635" cy="281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973195" y="1082040"/>
            <a:ext cx="642239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сбор денежных средств от населения для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проекта;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03345" y="4717415"/>
            <a:ext cx="6595745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частвует в приемке работ и сохранности объекта в процессе эксплуатации;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частвует в торжественном открытии объекта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73195" y="3613150"/>
            <a:ext cx="616013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существляет мониторинг качества выполняемых работ;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450" y="389890"/>
            <a:ext cx="1005014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p>
            <a:pPr algn="ctr"/>
            <a:r>
              <a:rPr lang="ru-RU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ПОДГОТОВКА  И НАПРАВЛЕНИЯ </a:t>
            </a:r>
            <a:endParaRPr lang="ru-RU" sz="36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ЗАЯВКИ НА КОНКУРС</a:t>
            </a:r>
            <a:endParaRPr lang="ru-RU" sz="36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870" y="1729740"/>
            <a:ext cx="6910705" cy="50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" name="Изображение 110"/>
          <p:cNvPicPr/>
          <p:nvPr/>
        </p:nvPicPr>
        <p:blipFill>
          <a:blip r:embed="rId1"/>
          <a:stretch>
            <a:fillRect/>
          </a:stretch>
        </p:blipFill>
        <p:spPr>
          <a:xfrm>
            <a:off x="1457960" y="71120"/>
            <a:ext cx="7579360" cy="74206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Прямоугольник 7"/>
          <p:cNvSpPr/>
          <p:nvPr/>
        </p:nvSpPr>
        <p:spPr>
          <a:xfrm>
            <a:off x="2393950" y="109220"/>
            <a:ext cx="495300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Сводная анкета</a:t>
            </a:r>
            <a:endParaRPr lang="ru-RU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34580" y="2557780"/>
            <a:ext cx="2788920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Итого:</a:t>
            </a:r>
            <a:endParaRPr lang="ru-RU" alt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305 чел.</a:t>
            </a:r>
            <a:endParaRPr lang="ru-RU" alt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" name="Изображение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1602105" y="1333500"/>
            <a:ext cx="3625850" cy="57677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Прямоугольник 3"/>
          <p:cNvSpPr/>
          <p:nvPr/>
        </p:nvSpPr>
        <p:spPr>
          <a:xfrm>
            <a:off x="1962150" y="1981200"/>
            <a:ext cx="6310630" cy="30460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ru-RU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Прямоугольник 3"/>
          <p:cNvSpPr/>
          <p:nvPr/>
        </p:nvSpPr>
        <p:spPr>
          <a:xfrm>
            <a:off x="488315" y="541020"/>
            <a:ext cx="9638030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</a:t>
            </a:r>
            <a:endParaRPr lang="ru-RU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БЮДЖЕТИРОВАНИЕ ОБЪЕДИНЯЕТ ПРОЕКТЫ</a:t>
            </a:r>
            <a:endParaRPr lang="ru-RU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Изображение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233680" y="1765300"/>
            <a:ext cx="3513455" cy="2408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Изображение 101"/>
          <p:cNvPicPr/>
          <p:nvPr/>
        </p:nvPicPr>
        <p:blipFill>
          <a:blip r:embed="rId2"/>
          <a:srcRect l="2442"/>
          <a:stretch>
            <a:fillRect/>
          </a:stretch>
        </p:blipFill>
        <p:spPr>
          <a:xfrm>
            <a:off x="3922395" y="1837690"/>
            <a:ext cx="2841625" cy="2577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Изображение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7362825" y="1765300"/>
            <a:ext cx="2547620" cy="2987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Изображение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5130800" y="4340225"/>
            <a:ext cx="4144010" cy="2985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Изображение 5" descr="60139-novgorodtsev-sprashivayut-chto-neobkhodimo-blagoustroit-v-oblastnom-tsentre-v-pervuyu-ocher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005" y="4501515"/>
            <a:ext cx="2677160" cy="26631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Текстовое поле 4"/>
          <p:cNvSpPr txBox="1"/>
          <p:nvPr/>
        </p:nvSpPr>
        <p:spPr>
          <a:xfrm>
            <a:off x="306070" y="469265"/>
            <a:ext cx="97370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 «Данилов сад» 2020-2021 гг.</a:t>
            </a:r>
            <a:endParaRPr lang="ru-RU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Содержимое 7" descr="0KQvNEk59Ok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539750" y="1268730"/>
            <a:ext cx="4610100" cy="3457575"/>
          </a:xfrm>
        </p:spPr>
      </p:pic>
      <p:pic>
        <p:nvPicPr>
          <p:cNvPr id="10" name="Рисунок 9" descr="M5lJ3JNPAL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6700" y="3781425"/>
            <a:ext cx="4971415" cy="36093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 t="19074"/>
          <a:stretch>
            <a:fillRect/>
          </a:stretch>
        </p:blipFill>
        <p:spPr>
          <a:xfrm>
            <a:off x="306070" y="1765300"/>
            <a:ext cx="7193915" cy="407606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362585" y="469265"/>
            <a:ext cx="10075545" cy="1266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Коровитчинского СДК 2022-2023 г.</a:t>
            </a:r>
            <a:endParaRPr lang="ru-RU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1" name="Изображение 110"/>
          <p:cNvPicPr/>
          <p:nvPr/>
        </p:nvPicPr>
        <p:blipFill>
          <a:blip r:embed="rId2"/>
          <a:stretch>
            <a:fillRect/>
          </a:stretch>
        </p:blipFill>
        <p:spPr>
          <a:xfrm>
            <a:off x="4266565" y="3781425"/>
            <a:ext cx="4776470" cy="3314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05" y="404495"/>
            <a:ext cx="9456420" cy="1143000"/>
          </a:xfrm>
        </p:spPr>
        <p:txBody>
          <a:bodyPr>
            <a:normAutofit fontScale="90000"/>
          </a:bodyPr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Пинаевогорского СДК 2023 г.</a:t>
            </a:r>
            <a:endParaRPr lang="ru-RU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9" name="Изображение 108"/>
          <p:cNvPicPr/>
          <p:nvPr/>
        </p:nvPicPr>
        <p:blipFill>
          <a:blip r:embed="rId1"/>
          <a:stretch>
            <a:fillRect/>
          </a:stretch>
        </p:blipFill>
        <p:spPr>
          <a:xfrm>
            <a:off x="521970" y="2053590"/>
            <a:ext cx="5247640" cy="3775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Изображение 109"/>
          <p:cNvPicPr/>
          <p:nvPr/>
        </p:nvPicPr>
        <p:blipFill>
          <a:blip r:embed="rId2"/>
          <a:stretch>
            <a:fillRect/>
          </a:stretch>
        </p:blipFill>
        <p:spPr>
          <a:xfrm>
            <a:off x="6282690" y="2341880"/>
            <a:ext cx="3681730" cy="46653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1"/>
          <p:cNvSpPr>
            <a:spLocks noGrp="1"/>
          </p:cNvSpPr>
          <p:nvPr/>
        </p:nvSpPr>
        <p:spPr>
          <a:xfrm>
            <a:off x="513080" y="325120"/>
            <a:ext cx="9645015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Шелгуново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2021-2023гг.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3" descr="5wUR6vEIJIM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882015" y="1909445"/>
            <a:ext cx="3220720" cy="2372995"/>
          </a:xfrm>
        </p:spPr>
      </p:pic>
      <p:pic>
        <p:nvPicPr>
          <p:cNvPr id="6" name="Рисунок 4" descr="x27w1L-B4w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2600" y="1837690"/>
            <a:ext cx="3794760" cy="2846070"/>
          </a:xfrm>
          <a:prstGeom prst="rect">
            <a:avLst/>
          </a:prstGeom>
        </p:spPr>
      </p:pic>
      <p:pic>
        <p:nvPicPr>
          <p:cNvPr id="100" name="Изображение 99"/>
          <p:cNvPicPr/>
          <p:nvPr/>
        </p:nvPicPr>
        <p:blipFill>
          <a:blip r:embed="rId3"/>
          <a:stretch>
            <a:fillRect/>
          </a:stretch>
        </p:blipFill>
        <p:spPr>
          <a:xfrm>
            <a:off x="1671320" y="3781425"/>
            <a:ext cx="6053455" cy="34105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1970" y="325120"/>
            <a:ext cx="9265920" cy="1143000"/>
          </a:xfrm>
        </p:spPr>
        <p:txBody>
          <a:bodyPr>
            <a:normAutofit/>
          </a:bodyPr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 Новоселье 2022г.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3" descr="OTp4-REwhdo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8596" y="1714488"/>
            <a:ext cx="3643338" cy="2143140"/>
          </a:xfrm>
        </p:spPr>
      </p:pic>
      <p:pic>
        <p:nvPicPr>
          <p:cNvPr id="7" name="Рисунок 5" descr="q7Ilbq_LN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1428736"/>
            <a:ext cx="2053843" cy="2643206"/>
          </a:xfrm>
          <a:prstGeom prst="rect">
            <a:avLst/>
          </a:prstGeom>
        </p:spPr>
      </p:pic>
      <p:pic>
        <p:nvPicPr>
          <p:cNvPr id="8" name="Рисунок 6" descr="X9F-xKeWtQ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38631"/>
            <a:ext cx="3714776" cy="2476517"/>
          </a:xfrm>
          <a:prstGeom prst="rect">
            <a:avLst/>
          </a:prstGeom>
        </p:spPr>
      </p:pic>
      <p:pic>
        <p:nvPicPr>
          <p:cNvPr id="9" name="Рисунок 4" descr="PgRG_BLOXS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4214818"/>
            <a:ext cx="3643338" cy="25003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05" y="404495"/>
            <a:ext cx="9456420" cy="1143000"/>
          </a:xfrm>
        </p:spPr>
        <p:txBody>
          <a:bodyPr>
            <a:normAutofit fontScale="90000"/>
          </a:bodyPr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</a:t>
            </a:r>
            <a:r>
              <a:rPr lang="ru-RU" sz="6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Пинград</a:t>
            </a:r>
            <a:r>
              <a:rPr lang="ru-RU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2022-2023 г.</a:t>
            </a:r>
            <a:endParaRPr lang="ru-RU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3" descr="QRZdsQmCCqk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230" y="1405560"/>
            <a:ext cx="4286280" cy="2786082"/>
          </a:xfrm>
        </p:spPr>
      </p:pic>
      <p:pic>
        <p:nvPicPr>
          <p:cNvPr id="6" name="Рисунок 4" descr="UHIXnd-513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183" y="1837375"/>
            <a:ext cx="4357718" cy="2928958"/>
          </a:xfrm>
          <a:prstGeom prst="rect">
            <a:avLst/>
          </a:prstGeom>
        </p:spPr>
      </p:pic>
      <p:pic>
        <p:nvPicPr>
          <p:cNvPr id="107" name="Изображение 106"/>
          <p:cNvPicPr/>
          <p:nvPr/>
        </p:nvPicPr>
        <p:blipFill>
          <a:blip r:embed="rId3"/>
          <a:stretch>
            <a:fillRect/>
          </a:stretch>
        </p:blipFill>
        <p:spPr>
          <a:xfrm>
            <a:off x="2040255" y="4202430"/>
            <a:ext cx="4723765" cy="31394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3177</Words>
  <Application>WPS Presentation</Application>
  <PresentationFormat>Произвольный</PresentationFormat>
  <Paragraphs>124</Paragraphs>
  <Slides>25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SimSun</vt:lpstr>
      <vt:lpstr>Wingdings</vt:lpstr>
      <vt:lpstr>Arial</vt:lpstr>
      <vt:lpstr>Symbol</vt:lpstr>
      <vt:lpstr>Times New Roman</vt:lpstr>
      <vt:lpstr>Times New Roman</vt:lpstr>
      <vt:lpstr>Microsoft YaHei</vt:lpstr>
      <vt:lpstr>Arial Unicode MS</vt:lpstr>
      <vt:lpstr>Calibri</vt:lpstr>
      <vt:lpstr>DejaVu Sans</vt:lpstr>
      <vt:lpstr>Calibri</vt:lpstr>
      <vt:lpstr>+Основной текст (восточно-азиат</vt:lpstr>
      <vt:lpstr>Cambria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Ремонт Пинаевогорского СДК 2023 г.</vt:lpstr>
      <vt:lpstr>PowerPoint 演示文稿</vt:lpstr>
      <vt:lpstr>ТОС  Новоселье 2022г.</vt:lpstr>
      <vt:lpstr>ТОС Пинград 2022-2023 г.</vt:lpstr>
      <vt:lpstr>ТОС Коровитчино 2022-2023 г.</vt:lpstr>
      <vt:lpstr>Наш Выбор 2022 год </vt:lpstr>
      <vt:lpstr>Дорога к дому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Танечка</dc:creator>
  <cp:lastModifiedBy>user</cp:lastModifiedBy>
  <cp:revision>336</cp:revision>
  <dcterms:created xsi:type="dcterms:W3CDTF">2017-03-10T15:25:00Z</dcterms:created>
  <dcterms:modified xsi:type="dcterms:W3CDTF">2024-01-17T08:45:07Z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reated">
    <vt:filetime>2017-03-04T00:00:00Z</vt:filetime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astSaved">
    <vt:filetime>2017-03-11T00:00:00Z</vt:filetime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Notes">
    <vt:i4>17</vt:i4>
  </property>
  <property fmtid="{D5CDD505-2E9C-101B-9397-08002B2CF9AE}" pid="10" name="PresentationFormat">
    <vt:lpwstr>Произвольный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22</vt:i4>
  </property>
  <property fmtid="{D5CDD505-2E9C-101B-9397-08002B2CF9AE}" pid="14" name="KSOProductBuildVer">
    <vt:lpwstr>1049-12.2.0.13359</vt:lpwstr>
  </property>
  <property fmtid="{D5CDD505-2E9C-101B-9397-08002B2CF9AE}" pid="15" name="ICV">
    <vt:lpwstr>22F627893FEB48A98703AA141C5EECC9_13</vt:lpwstr>
  </property>
</Properties>
</file>