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4444"/>
    <a:srgbClr val="75737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260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157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7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024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845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61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380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850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88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250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37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8721E-6B76-4857-9816-52E8C41DD549}" type="datetimeFigureOut">
              <a:rPr lang="ru-RU" smtClean="0"/>
              <a:t>21.05.2024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152B1-F114-46D5-A168-EEFCB158A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326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club187364286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club187364286" TargetMode="External"/><Relationship Id="rId7" Type="http://schemas.openxmlformats.org/officeDocument/2006/relationships/image" Target="../media/image10.png"/><Relationship Id="rId2" Type="http://schemas.openxmlformats.org/officeDocument/2006/relationships/hyperlink" Target="https://zaluchskoe-r49.gosweb.gosuslugi.ru/deyatelnost/napravleniya-deyatelnosti/initsiativnoe-byudzhetirovanie/narodnyy-byudzh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0" y="5105400"/>
            <a:ext cx="9281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</a:rPr>
              <a:t>Залучское сельское поселение</a:t>
            </a:r>
            <a:endParaRPr lang="ru-RU" sz="5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4926" t="8941" r="14696" b="8051"/>
          <a:stretch/>
        </p:blipFill>
        <p:spPr>
          <a:xfrm>
            <a:off x="815546" y="140043"/>
            <a:ext cx="5914768" cy="4650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04454" y="4021365"/>
            <a:ext cx="49921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Стань участником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557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5"/>
          <a:stretch/>
        </p:blipFill>
        <p:spPr>
          <a:xfrm>
            <a:off x="318804" y="92264"/>
            <a:ext cx="11490960" cy="667512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03" y="2512539"/>
            <a:ext cx="6042455" cy="402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040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89"/>
          <a:stretch/>
        </p:blipFill>
        <p:spPr>
          <a:xfrm>
            <a:off x="822960" y="106680"/>
            <a:ext cx="10515600" cy="642061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565" y="106680"/>
            <a:ext cx="11370365" cy="65922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6165" y="6231835"/>
            <a:ext cx="347870" cy="3677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498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222"/>
          <a:stretch/>
        </p:blipFill>
        <p:spPr>
          <a:xfrm>
            <a:off x="0" y="0"/>
            <a:ext cx="12192000" cy="1356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1356360"/>
            <a:ext cx="1188720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инициативного бюджетирования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«Народный бюджет»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не срочная жилищно-коммунальная помощь. Это возможность выдвинуть и реализовать свой проект – интересный, необычный, нужный, важный. Реализация проектов-победителей начнется только 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году. Срок реализации – один год.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Сначала идёт сбор заявок, то есть идей, от граждан. Далее проводится жеребьёвка среди участников, тех, кто подал заявки, и кто желает войти в комиссию по отбору лучших идей для их воплощения.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Члены комиссии проходят обучение на открытых семинарах, куда, впрочем, может прийти любой, если желает узнать, как устроено управление территориями, деньгами и т.п. Далее, комиссия проводит голосование – какую идею или несколько идей внедрить, в рамках 2-х млн. рублей. И пакет документов передаётся в Администрацию сельского поселения – для воплощения.</a:t>
            </a:r>
          </a:p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 так, план таков:    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заявок</a:t>
            </a:r>
          </a:p>
          <a:p>
            <a:pPr marL="2114550" lvl="4" indent="-285750" algn="just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бюджетной комиссии из людей, подавших заявки</a:t>
            </a:r>
          </a:p>
          <a:p>
            <a:pPr marL="3943350" lvl="8" indent="-285750" algn="just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 работы бюджетной комиссии </a:t>
            </a:r>
          </a:p>
          <a:p>
            <a:pPr marL="2114550" lvl="4" indent="-285750" algn="just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Голосование за лучшие идеи и выбор проекта (проектов)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 (проектов)</a:t>
            </a:r>
            <a:endParaRPr lang="ru-RU" sz="23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42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018"/>
          <a:stretch/>
        </p:blipFill>
        <p:spPr>
          <a:xfrm>
            <a:off x="65903" y="0"/>
            <a:ext cx="12060194" cy="15075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" t="24024" r="57477" b="20841"/>
          <a:stretch/>
        </p:blipFill>
        <p:spPr>
          <a:xfrm>
            <a:off x="65903" y="1672282"/>
            <a:ext cx="3739978" cy="3781167"/>
          </a:xfrm>
          <a:prstGeom prst="rect">
            <a:avLst/>
          </a:prstGeom>
          <a:solidFill>
            <a:srgbClr val="444444"/>
          </a:solidFill>
          <a:ln>
            <a:solidFill>
              <a:srgbClr val="757374"/>
            </a:solidFill>
          </a:ln>
          <a:effectLst>
            <a:softEdge rad="0"/>
          </a:effectLst>
        </p:spPr>
      </p:pic>
      <p:sp>
        <p:nvSpPr>
          <p:cNvPr id="6" name="TextBox 5"/>
          <p:cNvSpPr txBox="1"/>
          <p:nvPr/>
        </p:nvSpPr>
        <p:spPr>
          <a:xfrm>
            <a:off x="4297680" y="1577134"/>
            <a:ext cx="7315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	Для тех, кто хочет участвовать в жизни сельского поселения, интересуется – как будут распределены </a:t>
            </a:r>
            <a:r>
              <a:rPr lang="ru-RU" sz="2000" b="1" dirty="0" smtClean="0"/>
              <a:t>2 000 000 рублей</a:t>
            </a:r>
            <a:r>
              <a:rPr lang="ru-RU" sz="2000" dirty="0" smtClean="0"/>
              <a:t> и уже планирует принять участие в проекте «Народный бюджет» вступайте в группу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vk.com/club187364286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	</a:t>
            </a:r>
            <a:r>
              <a:rPr lang="ru-RU" sz="2000" b="1" i="1" dirty="0" smtClean="0">
                <a:solidFill>
                  <a:srgbClr val="C00000"/>
                </a:solidFill>
              </a:rPr>
              <a:t>Практика ИБ </a:t>
            </a:r>
            <a:r>
              <a:rPr lang="ru-RU" sz="2000" b="1" i="1" dirty="0" smtClean="0">
                <a:solidFill>
                  <a:srgbClr val="C00000"/>
                </a:solidFill>
              </a:rPr>
              <a:t>«Народный бюджет»</a:t>
            </a:r>
            <a:r>
              <a:rPr lang="ru-RU" sz="2000" dirty="0" smtClean="0"/>
              <a:t> – это возможность изменить территорию своего поселения и поучаствовать в распределении местного бюджета.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987114" y="3823903"/>
            <a:ext cx="7982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	Мы принимаем </a:t>
            </a:r>
            <a:r>
              <a:rPr lang="ru-RU" sz="2000" u="sng" dirty="0" smtClean="0"/>
              <a:t>любые инициативы, которые, как вам кажется, сделают жизнь в поселении лучше</a:t>
            </a:r>
            <a:r>
              <a:rPr lang="ru-RU" sz="2000" dirty="0" smtClean="0"/>
              <a:t>. Но обратите </a:t>
            </a:r>
            <a:r>
              <a:rPr lang="ru-RU" sz="2000" dirty="0" smtClean="0">
                <a:solidFill>
                  <a:srgbClr val="C00000"/>
                </a:solidFill>
              </a:rPr>
              <a:t>внимание</a:t>
            </a:r>
            <a:r>
              <a:rPr lang="ru-RU" sz="2000" dirty="0" smtClean="0"/>
              <a:t>, что заявки, поданные на сайт, </a:t>
            </a:r>
            <a:r>
              <a:rPr lang="ru-RU" sz="2000" b="1" u="sng" dirty="0" smtClean="0">
                <a:solidFill>
                  <a:srgbClr val="C00000"/>
                </a:solidFill>
              </a:rPr>
              <a:t>не реализуются мгновенно!</a:t>
            </a:r>
            <a:r>
              <a:rPr lang="ru-RU" sz="2000" dirty="0" smtClean="0"/>
              <a:t> </a:t>
            </a:r>
          </a:p>
          <a:p>
            <a:pPr algn="just"/>
            <a:r>
              <a:rPr lang="ru-RU" sz="2000" dirty="0" smtClean="0"/>
              <a:t>	Нужно пройти несколько этапов – </a:t>
            </a:r>
            <a:r>
              <a:rPr lang="ru-RU" sz="2000" i="1" dirty="0" smtClean="0"/>
              <a:t>жеребьевку, заседания бюджетной комиссии, лекции, экспертизу инициативы и ее презентацию.</a:t>
            </a:r>
          </a:p>
          <a:p>
            <a:pPr algn="just"/>
            <a:r>
              <a:rPr lang="ru-RU" sz="2000" dirty="0" smtClean="0"/>
              <a:t>	</a:t>
            </a:r>
            <a:r>
              <a:rPr lang="ru-RU" sz="2000" u="sng" dirty="0" smtClean="0"/>
              <a:t>Только после этого</a:t>
            </a:r>
            <a:r>
              <a:rPr lang="ru-RU" sz="2000" dirty="0" smtClean="0"/>
              <a:t> члены бюджетной комиссии – жители нашего поселения – в ходе </a:t>
            </a:r>
            <a:r>
              <a:rPr lang="ru-RU" sz="2000" b="1" dirty="0" smtClean="0"/>
              <a:t>голосования</a:t>
            </a:r>
            <a:r>
              <a:rPr lang="ru-RU" sz="2000" dirty="0" smtClean="0"/>
              <a:t> решат, получит ли ваш </a:t>
            </a:r>
            <a:r>
              <a:rPr lang="ru-RU" sz="2000" b="1" dirty="0" smtClean="0"/>
              <a:t>проект</a:t>
            </a:r>
            <a:r>
              <a:rPr lang="ru-RU" sz="2000" dirty="0" smtClean="0"/>
              <a:t> финансирование.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273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4085" y="0"/>
            <a:ext cx="77106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ВЫВОДЫ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1319" y="749643"/>
            <a:ext cx="11250003" cy="6027049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400" dirty="0" smtClean="0"/>
              <a:t>  «Народный бюджет» гармонично вписывается в систему местного самоуправления: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400" dirty="0" smtClean="0"/>
              <a:t>делает бюджетный процесс более гибким и позволяет направить бюджетные средства на решение проблем, до которых они раньше не доходили;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400" dirty="0" smtClean="0"/>
              <a:t>население непосредственно участвует в местном самоуправлении;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400" dirty="0" smtClean="0"/>
              <a:t>решаются вопросы, входящие в компетенцию органов местного самоуправления.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4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400" dirty="0" smtClean="0"/>
              <a:t>  Население принимает и активно поддерживает принцип своего участия в решении своих проблем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24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400" dirty="0" smtClean="0"/>
              <a:t>  Снижаются иждивенческие настроения и активизируется диалог «Население – органы власти»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24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400" dirty="0" smtClean="0"/>
              <a:t>  </a:t>
            </a:r>
            <a:r>
              <a:rPr lang="ru-RU" sz="2400" dirty="0" smtClean="0"/>
              <a:t>Практика </a:t>
            </a:r>
            <a:r>
              <a:rPr lang="ru-RU" sz="2400" dirty="0" smtClean="0"/>
              <a:t>содействует развитию потенциала местных органов самоуправления в части способности подготовить и реализовать проекты, а также вести конструктивный диалог с населением и хозяйствующими субъектами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9342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274320"/>
            <a:ext cx="9677400" cy="929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771182"/>
            <a:ext cx="96774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                 сайт Администрации Залучского сельского поселения</a:t>
            </a:r>
          </a:p>
          <a:p>
            <a:pPr algn="ctr"/>
            <a:endParaRPr lang="ru-RU" sz="2400" dirty="0" smtClean="0"/>
          </a:p>
          <a:p>
            <a:pPr algn="ctr"/>
            <a:r>
              <a:rPr lang="en-US" sz="2400" dirty="0">
                <a:hlinkClick r:id="rId2"/>
              </a:rPr>
              <a:t>https://zaluchskoe-r49.gosweb.gosuslugi.ru/deyatelnost/napravleniya-deyatelnosti/initsiativnoe-byudzhetirovanie/narodnyy-byudzhet</a:t>
            </a:r>
            <a:r>
              <a:rPr lang="en-US" sz="2400" dirty="0" smtClean="0">
                <a:hlinkClick r:id="rId2"/>
              </a:rPr>
              <a:t>/</a:t>
            </a:r>
            <a:r>
              <a:rPr lang="ru-RU" sz="2400" dirty="0" smtClean="0"/>
              <a:t> </a:t>
            </a:r>
          </a:p>
          <a:p>
            <a:pPr algn="ctr"/>
            <a:endParaRPr lang="ru-RU" sz="2400" dirty="0" smtClean="0"/>
          </a:p>
          <a:p>
            <a:pPr algn="ctr"/>
            <a:endParaRPr lang="ru-RU" sz="2800" dirty="0" smtClean="0">
              <a:latin typeface="+mj-lt"/>
            </a:endParaRPr>
          </a:p>
          <a:p>
            <a:pPr algn="ctr"/>
            <a:r>
              <a:rPr lang="ru-RU" sz="2800" dirty="0" smtClean="0">
                <a:latin typeface="+mj-lt"/>
              </a:rPr>
              <a:t>группа </a:t>
            </a:r>
            <a:r>
              <a:rPr lang="ru-RU" sz="2800" dirty="0" err="1" smtClean="0">
                <a:latin typeface="+mj-lt"/>
              </a:rPr>
              <a:t>Вконтакте</a:t>
            </a:r>
            <a:endParaRPr lang="ru-RU" sz="2800" dirty="0" smtClean="0">
              <a:latin typeface="+mj-lt"/>
            </a:endParaRPr>
          </a:p>
          <a:p>
            <a:pPr algn="ctr"/>
            <a:endParaRPr lang="ru-RU" sz="1200" dirty="0"/>
          </a:p>
          <a:p>
            <a:pPr algn="ctr"/>
            <a:r>
              <a:rPr lang="en-US" sz="2400" dirty="0">
                <a:hlinkClick r:id="rId3"/>
              </a:rPr>
              <a:t>https://vk.com/club187364286</a:t>
            </a:r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endParaRPr lang="ru-RU" sz="3200" dirty="0" smtClean="0">
              <a:latin typeface="+mj-lt"/>
            </a:endParaRPr>
          </a:p>
          <a:p>
            <a:pPr algn="ctr"/>
            <a:r>
              <a:rPr lang="ru-RU" sz="3200" dirty="0" smtClean="0">
                <a:latin typeface="+mj-lt"/>
              </a:rPr>
              <a:t>Телефон </a:t>
            </a:r>
            <a:r>
              <a:rPr lang="ru-RU" sz="3200" b="1" u="sng" dirty="0" smtClean="0">
                <a:latin typeface="+mj-lt"/>
              </a:rPr>
              <a:t>(81652) 74-291</a:t>
            </a:r>
            <a:endParaRPr lang="ru-RU" sz="3200" b="1" u="sng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7389" y="-138158"/>
            <a:ext cx="778488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Информация о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практике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ИБ Народный бюджет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259" y="1570250"/>
            <a:ext cx="1627439" cy="916791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3745" y="3690624"/>
            <a:ext cx="914399" cy="91439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/>
          <a:srcRect l="18486" t="19017" r="20464" b="21065"/>
          <a:stretch/>
        </p:blipFill>
        <p:spPr>
          <a:xfrm>
            <a:off x="2300317" y="5172245"/>
            <a:ext cx="1426855" cy="1400432"/>
          </a:xfrm>
          <a:prstGeom prst="rect">
            <a:avLst/>
          </a:prstGeom>
          <a:effectLst>
            <a:softEdge rad="1524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166" y="3797706"/>
            <a:ext cx="3369018" cy="70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7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317</Words>
  <Application>Microsoft Office PowerPoint</Application>
  <PresentationFormat>Широкоэкранный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cp:lastPrinted>2024-05-21T08:22:42Z</cp:lastPrinted>
  <dcterms:created xsi:type="dcterms:W3CDTF">2023-06-07T11:57:26Z</dcterms:created>
  <dcterms:modified xsi:type="dcterms:W3CDTF">2024-05-21T08:55:47Z</dcterms:modified>
</cp:coreProperties>
</file>