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32" r:id="rId3"/>
    <p:sldId id="333" r:id="rId4"/>
    <p:sldId id="334" r:id="rId5"/>
    <p:sldId id="362" r:id="rId6"/>
    <p:sldId id="361" r:id="rId7"/>
    <p:sldId id="360" r:id="rId8"/>
    <p:sldId id="359" r:id="rId9"/>
    <p:sldId id="363" r:id="rId10"/>
    <p:sldId id="365" r:id="rId11"/>
    <p:sldId id="364" r:id="rId12"/>
    <p:sldId id="256" r:id="rId13"/>
    <p:sldId id="301" r:id="rId14"/>
    <p:sldId id="260" r:id="rId16"/>
    <p:sldId id="300" r:id="rId17"/>
    <p:sldId id="310" r:id="rId18"/>
    <p:sldId id="312" r:id="rId19"/>
    <p:sldId id="313" r:id="rId20"/>
    <p:sldId id="306" r:id="rId21"/>
    <p:sldId id="307" r:id="rId22"/>
    <p:sldId id="321" r:id="rId23"/>
    <p:sldId id="352" r:id="rId24"/>
    <p:sldId id="315" r:id="rId25"/>
    <p:sldId id="314" r:id="rId26"/>
    <p:sldId id="309" r:id="rId27"/>
    <p:sldId id="328" r:id="rId28"/>
    <p:sldId id="329" r:id="rId29"/>
    <p:sldId id="331" r:id="rId30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428" y="102"/>
      </p:cViewPr>
      <p:guideLst>
        <p:guide orient="horz" pos="2370"/>
        <p:guide pos="3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Для правки формата примечаний щёлкните мышью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  <a:t>&lt;заголовок&gt;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83C9B64-C3C0-45ED-B442-8DC92A03FA09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1069920" y="3592440"/>
            <a:ext cx="8551800" cy="3401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6058080" y="7183440"/>
            <a:ext cx="4630680" cy="3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8F5EE2E-EEF9-4489-B6AC-EA760A4D1B3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/>
          <p:nvPr>
            <p:ph type="body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>
            <a:fillRect/>
          </a:stretch>
        </p:blipFill>
        <p:spPr>
          <a:xfrm>
            <a:off x="259776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59776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Для правки текста заголовка щёлкните мышью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pPr marL="431800" indent="-32385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Для правки структуры щёлкните мышью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864235" lvl="1" indent="-323850"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Второй уровень структуры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1296035" lvl="2" indent="-28829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Третий уровень структуры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1727835" lvl="3" indent="-215900"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Четвёртый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160270" lvl="4" indent="-21590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Пятый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2592070" lvl="5" indent="-21590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Шестой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pPr marL="3023870" lvl="6" indent="-215900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Седьмой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90170" y="397510"/>
            <a:ext cx="10448925" cy="69545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Программа губернатора</a:t>
            </a:r>
            <a:endParaRPr lang="ru-RU" altLang="en-US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8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«Инициативное </a:t>
            </a:r>
            <a:endParaRPr lang="ru-RU" altLang="en-US" sz="8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8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бюджетирование»</a:t>
            </a:r>
            <a:endParaRPr lang="ru-RU" altLang="en-US" sz="8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altLang="en-US" sz="8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создаем комфортную среду вместе</a:t>
            </a:r>
            <a:endParaRPr lang="ru-RU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500" y="428625"/>
            <a:ext cx="9109075" cy="1143000"/>
          </a:xfrm>
        </p:spPr>
        <p:txBody>
          <a:bodyPr>
            <a:normAutofit/>
          </a:bodyPr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к дому </a:t>
            </a:r>
            <a:endParaRPr lang="ru-RU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3" descr="д.Дубки от д.21-41 ПОСЛЕ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521939" y="2269482"/>
            <a:ext cx="3013385" cy="4357718"/>
          </a:xfrm>
        </p:spPr>
      </p:pic>
      <p:pic>
        <p:nvPicPr>
          <p:cNvPr id="6" name="Рисунок 4" descr="д.Дубки от д.30 ПОСЛ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366" y="2322187"/>
            <a:ext cx="2893257" cy="4286280"/>
          </a:xfrm>
          <a:prstGeom prst="rect">
            <a:avLst/>
          </a:prstGeom>
        </p:spPr>
      </p:pic>
      <p:pic>
        <p:nvPicPr>
          <p:cNvPr id="7" name="Рисунок 5" descr="д.Заробье ПОСЛ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647" y="2250432"/>
            <a:ext cx="2732486" cy="4357718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1026448" y="1837997"/>
            <a:ext cx="212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Дубки от д.21-41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4300531" y="1881177"/>
            <a:ext cx="181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Дубки от д.30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7605727" y="1837997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Заробье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5754600" y="6013673"/>
            <a:ext cx="4543920" cy="432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/>
              </a:rPr>
              <a:t>2022 год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rcRect l="18966" r="19209"/>
          <a:stretch>
            <a:fillRect/>
          </a:stretch>
        </p:blipFill>
        <p:spPr>
          <a:xfrm>
            <a:off x="98425" y="2413635"/>
            <a:ext cx="2408555" cy="2498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2506980" y="85090"/>
            <a:ext cx="8186420" cy="747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Проект 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поддержки местных инициатив (ППМИ) – это механизм, позволяющий объединить финансовые ресурсы областного бюджета, бюджетов муниципальных образований, средства физических и юридических лиц, и направить их на решение социально-значимых проблем. </a:t>
            </a:r>
            <a:endParaRPr lang="ru-RU" sz="3200" b="1" dirty="0" smtClean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Основной текст (восточно-азиат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    Его уникальность в том, 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что повышение качества жизни муниципального образования зависит в первую очередь от активности самих жителей. Именно население решает, какой проект оно будут реализовывать, и какие усилия оно готово для этого затратить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зо</a:t>
            </a:r>
            <a:endParaRPr lang="ru-RU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7637760" y="1724400"/>
            <a:ext cx="2284200" cy="109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1171506" y="397050"/>
            <a:ext cx="8750284" cy="5040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32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386260" y="901106"/>
            <a:ext cx="8280920" cy="259830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2474595" y="7055485"/>
            <a:ext cx="6486525" cy="2800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" name="Изображение 1" descr="7724998"/>
          <p:cNvPicPr>
            <a:picLocks noChangeAspect="1"/>
          </p:cNvPicPr>
          <p:nvPr/>
        </p:nvPicPr>
        <p:blipFill>
          <a:blip r:embed="rId2"/>
          <a:srcRect l="-715" t="876" r="12078" b="60118"/>
          <a:stretch>
            <a:fillRect/>
          </a:stretch>
        </p:blipFill>
        <p:spPr>
          <a:xfrm>
            <a:off x="377825" y="879475"/>
            <a:ext cx="9619615" cy="27933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3678" y="180975"/>
            <a:ext cx="535876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Типология ППМИ</a:t>
            </a:r>
            <a:endParaRPr lang="ru-RU" altLang="en-US" sz="4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Изображение 4" descr="7724998"/>
          <p:cNvPicPr>
            <a:picLocks noChangeAspect="1"/>
          </p:cNvPicPr>
          <p:nvPr/>
        </p:nvPicPr>
        <p:blipFill>
          <a:blip r:embed="rId2"/>
          <a:srcRect t="51261" r="11300"/>
          <a:stretch>
            <a:fillRect/>
          </a:stretch>
        </p:blipFill>
        <p:spPr>
          <a:xfrm>
            <a:off x="377825" y="3709670"/>
            <a:ext cx="9685020" cy="339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7637760" y="1724400"/>
            <a:ext cx="2284200" cy="109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415470" y="974131"/>
            <a:ext cx="8280920" cy="259830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738630" y="7014845"/>
            <a:ext cx="7634605" cy="362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lang="ru-RU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    </a:t>
            </a: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  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021580" y="260350"/>
            <a:ext cx="5521960" cy="6308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2400" b="1" dirty="0">
                <a:solidFill>
                  <a:srgbClr val="FF0000"/>
                </a:solidFill>
                <a:sym typeface="+mn-ea"/>
              </a:rPr>
              <a:t>Какой размер областной субсидии и какие еще средства необходимо будет привлечь для  реализации местных инициатив</a:t>
            </a:r>
            <a:r>
              <a:rPr lang="ru-RU" sz="2400" b="1" dirty="0" smtClean="0">
                <a:solidFill>
                  <a:srgbClr val="FF0000"/>
                </a:solidFill>
                <a:sym typeface="+mn-ea"/>
              </a:rPr>
              <a:t>?</a:t>
            </a:r>
            <a:endParaRPr lang="ru-RU" sz="2400" b="1" dirty="0" smtClean="0">
              <a:solidFill>
                <a:srgbClr val="FF0000"/>
              </a:solidFill>
              <a:sym typeface="+mn-ea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ru-RU" sz="2400" dirty="0" smtClean="0">
                <a:sym typeface="+mn-ea"/>
              </a:rPr>
              <a:t>- </a:t>
            </a:r>
            <a:r>
              <a:rPr lang="ru-RU" sz="2400" dirty="0" smtClean="0">
                <a:sym typeface="+mn-ea"/>
              </a:rPr>
              <a:t>С</a:t>
            </a:r>
            <a:r>
              <a:rPr lang="ru-RU" sz="2400" dirty="0">
                <a:sym typeface="+mn-ea"/>
              </a:rPr>
              <a:t>убсидия</a:t>
            </a:r>
            <a:r>
              <a:rPr lang="en-US" altLang="ru-RU" sz="2400" dirty="0">
                <a:sym typeface="+mn-ea"/>
              </a:rPr>
              <a:t> </a:t>
            </a:r>
            <a:r>
              <a:rPr lang="ru-RU" altLang="en-US" sz="2400" dirty="0">
                <a:sym typeface="+mn-ea"/>
              </a:rPr>
              <a:t>(</a:t>
            </a:r>
            <a:r>
              <a:rPr lang="ru-RU" sz="2400" dirty="0">
                <a:sym typeface="+mn-ea"/>
              </a:rPr>
              <a:t> 500, 700, 1</a:t>
            </a:r>
            <a:r>
              <a:rPr lang="en-US" altLang="ru-RU" sz="2400" dirty="0">
                <a:sym typeface="+mn-ea"/>
              </a:rPr>
              <a:t>500 </a:t>
            </a:r>
            <a:r>
              <a:rPr lang="ru-RU" altLang="en-US" sz="2400" dirty="0">
                <a:sym typeface="+mn-ea"/>
              </a:rPr>
              <a:t>тыс.руб.);</a:t>
            </a:r>
            <a:endParaRPr lang="ru-RU" altLang="en-US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- Местный бюджет;</a:t>
            </a:r>
            <a:endParaRPr lang="ru-RU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- Денежный вклад населения (1%,5%,10% и более)</a:t>
            </a:r>
            <a:r>
              <a:rPr lang="ru-RU" altLang="en-US" sz="2400" dirty="0">
                <a:sym typeface="+mn-ea"/>
              </a:rPr>
              <a:t>;</a:t>
            </a:r>
            <a:endParaRPr lang="ru-RU" sz="2400" dirty="0"/>
          </a:p>
          <a:p>
            <a:pPr algn="l"/>
            <a:r>
              <a:rPr lang="ru-RU" sz="2400" dirty="0">
                <a:sym typeface="+mn-ea"/>
              </a:rPr>
              <a:t>- Денежный вклад организаций и предприятий (5% и более). </a:t>
            </a:r>
            <a:endParaRPr lang="ru-RU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- Нефинансовый вклад населения;</a:t>
            </a:r>
            <a:endParaRPr lang="ru-RU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- Нефинансовый вклад организаций.</a:t>
            </a:r>
            <a:endParaRPr lang="ru-RU" sz="2400" dirty="0">
              <a:sym typeface="+mn-ea"/>
            </a:endParaRPr>
          </a:p>
          <a:p>
            <a:pPr algn="l"/>
            <a:endParaRPr lang="ru-RU" sz="2400" dirty="0">
              <a:sym typeface="+mn-ea"/>
            </a:endParaRPr>
          </a:p>
          <a:p>
            <a:pPr algn="l"/>
            <a:r>
              <a:rPr lang="ru-RU" sz="2400" dirty="0">
                <a:sym typeface="+mn-ea"/>
              </a:rPr>
              <a:t>Проекты, в которых не соблюдены все условия, не будут допущены на областной конкурс.</a:t>
            </a:r>
            <a:endParaRPr lang="ru-RU" altLang="en-US" sz="2400" dirty="0">
              <a:sym typeface="+mn-e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605" y="260350"/>
            <a:ext cx="2602230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СУБСИДИЯ ИЗ </a:t>
            </a:r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ОБЛАСТНОЙ БЮДЖЕТ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" y="2668270"/>
            <a:ext cx="2477770" cy="182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91460" y="1483360"/>
            <a:ext cx="2434590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2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МЕСТНЫЙ БЮЖДЕТ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3185" y="4717415"/>
            <a:ext cx="236918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ДЕНЕЖНЫЙ 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ВКЛАД 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НАСЕЛЕНИЯ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100" y="5869940"/>
            <a:ext cx="2626360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ВКЛАД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ПРЕДПРИЯТИЙ, ОРГАНИЗАЦИЙ</a:t>
            </a:r>
            <a:endParaRPr lang="ru-RU" sz="24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767218">
            <a:off x="835660" y="1772920"/>
            <a:ext cx="863600" cy="535305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rot="9487218">
            <a:off x="2642870" y="2377440"/>
            <a:ext cx="812800" cy="57023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5727218">
            <a:off x="645160" y="4977765"/>
            <a:ext cx="896620" cy="593725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4107218">
            <a:off x="2672715" y="4040505"/>
            <a:ext cx="783590" cy="51181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620" y="3766820"/>
            <a:ext cx="9525" cy="2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560608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1504315" y="6953250"/>
            <a:ext cx="7331075" cy="36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195" y="83185"/>
            <a:ext cx="10356215" cy="418465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Каким </a:t>
            </a:r>
            <a:r>
              <a:rPr lang="ru-RU" sz="2800" b="1" dirty="0">
                <a:solidFill>
                  <a:srgbClr val="FF0000"/>
                </a:solidFill>
              </a:rPr>
              <a:t>образом будет осуществляться отбор инициатив граждан для дальнейшей реализации</a:t>
            </a:r>
            <a:r>
              <a:rPr lang="ru-RU" sz="2800" b="1" dirty="0" smtClean="0">
                <a:solidFill>
                  <a:srgbClr val="FF0000"/>
                </a:solidFill>
              </a:rPr>
              <a:t>?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sz="1200" b="1" dirty="0" smtClean="0">
              <a:solidFill>
                <a:srgbClr val="FF0000"/>
              </a:solidFill>
            </a:endParaRPr>
          </a:p>
          <a:p>
            <a:pPr algn="ctr"/>
            <a:endParaRPr lang="ru-RU" sz="1000" b="1" dirty="0">
              <a:solidFill>
                <a:srgbClr val="FF0000"/>
              </a:solidFill>
            </a:endParaRPr>
          </a:p>
          <a:p>
            <a:pPr algn="ctr"/>
            <a:r>
              <a:rPr lang="ru-RU" sz="2800" dirty="0"/>
              <a:t>   </a:t>
            </a:r>
            <a:r>
              <a:rPr lang="ru-RU" sz="2800" dirty="0" smtClean="0"/>
              <a:t>  </a:t>
            </a:r>
            <a:r>
              <a:rPr lang="ru-RU" sz="2800" dirty="0"/>
              <a:t>На муниципальном уровне будет проведен конкурс по отбору ППМИ, проекты победители в дальнейшем будут направлены на областной конкурс. По результатам областного конкурса  победителю будет предоставлена субсидия из областного бюджета на </a:t>
            </a:r>
            <a:r>
              <a:rPr lang="ru-RU" sz="2800" dirty="0" err="1"/>
              <a:t>софинансирование</a:t>
            </a:r>
            <a:r>
              <a:rPr lang="ru-RU" sz="2800" dirty="0"/>
              <a:t> мероприятий предусмотренных в проекте.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" y="4465320"/>
            <a:ext cx="260159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 rot="20067988">
            <a:off x="2670175" y="5389245"/>
            <a:ext cx="1324610" cy="66802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167988">
            <a:off x="6920230" y="5095875"/>
            <a:ext cx="1449070" cy="66802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://i1.wp.com/chernomorskoe-rk.ru/wp-content/uploads/2018/05/konkursproektov_kzta.jpg?w=1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60" y="4669790"/>
            <a:ext cx="2832100" cy="17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55" y="4465320"/>
            <a:ext cx="1977390" cy="22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96531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1362710" y="6925310"/>
            <a:ext cx="7517765" cy="39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             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122" name="Picture 2" descr="C:\Users\Пользователь\Downloads\rodsob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1"/>
          <a:stretch>
            <a:fillRect/>
          </a:stretch>
        </p:blipFill>
        <p:spPr bwMode="auto">
          <a:xfrm>
            <a:off x="8010525" y="5149850"/>
            <a:ext cx="2616200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b="8948"/>
          <a:stretch>
            <a:fillRect/>
          </a:stretch>
        </p:blipFill>
        <p:spPr>
          <a:xfrm>
            <a:off x="17780" y="1405255"/>
            <a:ext cx="8041005" cy="4968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4660" y="142875"/>
            <a:ext cx="976693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54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НУЖНО ОТ ЖИТЕЛЕЙ</a:t>
            </a:r>
            <a:endParaRPr lang="ru-RU" altLang="en-US" sz="5400" b="1" u="sng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1170236" y="181026"/>
            <a:ext cx="8750284" cy="6480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32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00981" y="973567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920505" y="7066825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2105660" y="6987540"/>
            <a:ext cx="6471285" cy="348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410" y="253365"/>
            <a:ext cx="3550285" cy="2400300"/>
          </a:xfrm>
          <a:prstGeom prst="rect">
            <a:avLst/>
          </a:prstGeom>
        </p:spPr>
      </p:pic>
      <p:pic>
        <p:nvPicPr>
          <p:cNvPr id="105" name="Изображение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1170305" y="4358005"/>
            <a:ext cx="4165600" cy="3011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Изображение 1"/>
          <p:cNvPicPr/>
          <p:nvPr/>
        </p:nvPicPr>
        <p:blipFill>
          <a:blip r:embed="rId4"/>
          <a:stretch>
            <a:fillRect/>
          </a:stretch>
        </p:blipFill>
        <p:spPr>
          <a:xfrm>
            <a:off x="233680" y="253365"/>
            <a:ext cx="4640580" cy="3933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Изображение 106"/>
          <p:cNvPicPr/>
          <p:nvPr/>
        </p:nvPicPr>
        <p:blipFill>
          <a:blip r:embed="rId5"/>
          <a:srcRect t="14529" b="18244"/>
          <a:stretch>
            <a:fillRect/>
          </a:stretch>
        </p:blipFill>
        <p:spPr>
          <a:xfrm>
            <a:off x="7002780" y="2701290"/>
            <a:ext cx="3391535" cy="4739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1170236" y="181026"/>
            <a:ext cx="8750284" cy="6480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 и анкетирования</a:t>
            </a:r>
            <a:endParaRPr lang="ru-RU" sz="4000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96531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912495" y="7049135"/>
            <a:ext cx="8411210" cy="362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680" y="1041400"/>
            <a:ext cx="997458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Всего в опросе приняло участие 9972 чел.</a:t>
            </a:r>
            <a:endParaRPr lang="ru-RU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653" y="1863725"/>
            <a:ext cx="69678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Онлайн-голосование - 9383 чел.</a:t>
            </a:r>
            <a:r>
              <a:rPr lang="ru-RU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758" y="2454275"/>
            <a:ext cx="39262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Анкеты - 571 чел.</a:t>
            </a:r>
            <a:endParaRPr lang="ru-RU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620" y="3941445"/>
            <a:ext cx="10387330" cy="25533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ОБСУЖДЕНИЕ БЫЛИ ВЫНЕСЕНЫ ПРЕДЛОЖЕНИЯ:</a:t>
            </a:r>
            <a:endParaRPr lang="ru-RU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altLang="en-US" sz="2000" b="1"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Ремонт Пинаевогорского СДК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Ремонт Коровитчинского СДК (</a:t>
            </a:r>
            <a:r>
              <a:rPr lang="en-US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 </a:t>
            </a:r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этап)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Благоустройство гражданского кладбища в с.Залучье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Ваши предложения</a:t>
            </a:r>
            <a:endParaRPr lang="ru-RU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194" name="Picture 2" descr="C:\Users\Пользователь\Downloads\auto-dealer-frau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45" y="1909445"/>
            <a:ext cx="2440305" cy="21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670" y="3197860"/>
            <a:ext cx="775716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Предварительное собрание- 18 чел.</a:t>
            </a:r>
            <a:endParaRPr lang="ru-RU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96531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1257300" y="7075170"/>
            <a:ext cx="7853680" cy="362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13498" y="43180"/>
            <a:ext cx="815022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ru-RU" sz="5400" b="1" strike="noStrike" spc="-1" dirty="0">
                <a:solidFill>
                  <a:schemeClr val="accent4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  <a:endParaRPr lang="ru-RU" altLang="en-US" sz="5400" b="1" strike="noStrike" spc="-1" dirty="0">
              <a:solidFill>
                <a:schemeClr val="accent4"/>
              </a:solidFill>
              <a:effectLst/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t="18987" r="7550" b="14433"/>
          <a:stretch>
            <a:fillRect/>
          </a:stretch>
        </p:blipFill>
        <p:spPr bwMode="auto">
          <a:xfrm>
            <a:off x="1062990" y="5221605"/>
            <a:ext cx="8488680" cy="234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0215" y="4861560"/>
            <a:ext cx="3192780" cy="132207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p>
            <a:pPr algn="ctr"/>
            <a:r>
              <a:rPr lang="ru-RU" altLang="ru-RU" sz="2000" b="1" cap="none" spc="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Благоустройство гражданского кладбища в с.Залучье</a:t>
            </a:r>
            <a:endParaRPr lang="ru-RU" altLang="ru-RU" sz="2000" b="1" cap="none" spc="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altLang="ru-RU" sz="2000" b="1" cap="none" spc="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3439 чел.</a:t>
            </a:r>
            <a:endParaRPr lang="ru-RU" altLang="ru-RU" sz="2000" b="1" cap="none" spc="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03085" y="5005705"/>
            <a:ext cx="353377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2400" b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Ремонт </a:t>
            </a:r>
            <a:endParaRPr lang="ru-RU" altLang="en-US" sz="2400" b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altLang="en-US" sz="2400" b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Коровитчинского СДК</a:t>
            </a:r>
            <a:endParaRPr lang="ru-RU" altLang="en-US" sz="2400" b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altLang="en-US" sz="2400" b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2770 чел.</a:t>
            </a:r>
            <a:endParaRPr lang="ru-RU" altLang="en-US" sz="2400" b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8220" y="4102735"/>
            <a:ext cx="353377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2400" b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Ремонт </a:t>
            </a:r>
            <a:endParaRPr lang="ru-RU" altLang="en-US" sz="2400" b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altLang="en-US" sz="2400" b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Пинаевогорского СДК</a:t>
            </a:r>
            <a:endParaRPr lang="ru-RU" altLang="en-US" sz="2400" b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altLang="en-US" sz="2400" b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3511 чел.</a:t>
            </a:r>
            <a:endParaRPr lang="ru-RU" altLang="en-US" sz="2400" b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Изображение 6"/>
          <p:cNvPicPr/>
          <p:nvPr/>
        </p:nvPicPr>
        <p:blipFill>
          <a:blip r:embed="rId3"/>
          <a:srcRect l="7593" t="11623" r="7543" b="22106"/>
          <a:stretch>
            <a:fillRect/>
          </a:stretch>
        </p:blipFill>
        <p:spPr>
          <a:xfrm>
            <a:off x="7146925" y="2773680"/>
            <a:ext cx="3362325" cy="230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Изображение 7"/>
          <p:cNvPicPr/>
          <p:nvPr/>
        </p:nvPicPr>
        <p:blipFill>
          <a:blip r:embed="rId4"/>
          <a:stretch>
            <a:fillRect/>
          </a:stretch>
        </p:blipFill>
        <p:spPr>
          <a:xfrm>
            <a:off x="133350" y="2539365"/>
            <a:ext cx="3330575" cy="2373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3700145" y="1045210"/>
            <a:ext cx="3214370" cy="30245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1170236" y="181026"/>
            <a:ext cx="8750284" cy="6480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endParaRPr lang="ru-RU" sz="32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96531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42570" y="13970"/>
            <a:ext cx="102831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4000" b="1" spc="50" dirty="0" smtClean="0"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+mn-ea"/>
              </a:rPr>
              <a:t>ПРОЕКТ № 1</a:t>
            </a:r>
            <a:endParaRPr lang="ru-RU" sz="4000" b="1" cap="none" spc="50" dirty="0" smtClean="0"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Ремонт Пинаевогорского СДК</a:t>
            </a:r>
            <a:endParaRPr lang="ru-RU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450215" y="5293995"/>
            <a:ext cx="999617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ru-RU" altLang="en-US" sz="2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SimSun" panose="02010600030101010101" pitchFamily="2" charset="-122"/>
                <a:cs typeface="+mj-lt"/>
              </a:rPr>
              <a:t>Ч</a:t>
            </a:r>
            <a:r>
              <a:rPr lang="en-US" sz="2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SimSun" panose="02010600030101010101" pitchFamily="2" charset="-122"/>
                <a:cs typeface="+mj-lt"/>
              </a:rPr>
              <a:t>еловек любой профессии, любого возраста и интереса может прийти вместе со своими детьми, внуками и приятно провести</a:t>
            </a:r>
            <a:r>
              <a:rPr lang="ru-RU" altLang="en-US" sz="2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SimSun" panose="02010600030101010101" pitchFamily="2" charset="-122"/>
                <a:cs typeface="+mj-lt"/>
              </a:rPr>
              <a:t> здесь</a:t>
            </a:r>
            <a:r>
              <a:rPr lang="en-US" sz="2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SimSun" panose="02010600030101010101" pitchFamily="2" charset="-122"/>
                <a:cs typeface="+mj-lt"/>
              </a:rPr>
              <a:t> время.  </a:t>
            </a:r>
            <a:r>
              <a:rPr lang="ru-RU" altLang="en-US" sz="2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SimSun" panose="02010600030101010101" pitchFamily="2" charset="-122"/>
                <a:cs typeface="+mj-lt"/>
              </a:rPr>
              <a:t>Реализация данного проекта улучшит внешний вид СДК, сделает его привлекательнее для посетителей и даст стимул для появления кружков и клубных формирований.</a:t>
            </a:r>
            <a:endParaRPr lang="ru-RU" altLang="en-US" sz="2400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SimSun" panose="02010600030101010101" pitchFamily="2" charset="-122"/>
              <a:cs typeface="+mj-lt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506095" y="1347470"/>
            <a:ext cx="4576445" cy="379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5528945" y="1334770"/>
            <a:ext cx="4820285" cy="38188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233680" y="253365"/>
            <a:ext cx="10299065" cy="67392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ru-RU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одна из форм участия граждан в </a:t>
            </a:r>
            <a:endParaRPr lang="ru-RU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планировании и контроле за расходами местных бюджетов, которая позволяет жителям выдвигать и отбирать проекты, удовлетворяющие нужды населения, принимать участие в их реализации, а также осущестлять общественный контроль</a:t>
            </a:r>
            <a:endParaRPr lang="ru-RU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CustomShape 1"/>
          <p:cNvSpPr/>
          <p:nvPr/>
        </p:nvSpPr>
        <p:spPr>
          <a:xfrm>
            <a:off x="1419860" y="7005955"/>
            <a:ext cx="7853680" cy="362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p>
            <a:pPr marL="12700" algn="ctr">
              <a:lnSpc>
                <a:spcPct val="100000"/>
              </a:lnSpc>
            </a:pPr>
            <a:r>
              <a:rPr 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</a:rPr>
              <a:t>АДМИНИСТРАЦИЯ ЗАЛУЧСКОГО СЕЛЬСКОГО ПОСЕЛЕНИЯ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305" y="37465"/>
            <a:ext cx="10479405" cy="1383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4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№ 2</a:t>
            </a:r>
            <a:endParaRPr lang="ru-RU" sz="48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Благоустройство гражданского кладбища</a:t>
            </a:r>
            <a:endParaRPr lang="ru-RU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120" y="5365750"/>
            <a:ext cx="10563225" cy="20612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подсчета голосов рабочей группой было внесено предложение о рассмотрении в ходе конференции граждан возможности реализовать данное предложение в рамках «Инитциативного проекта»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" name="Изображение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5130800" y="1405255"/>
            <a:ext cx="5372735" cy="382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2"/>
          <a:srcRect t="11230" r="2204" b="21246"/>
          <a:stretch>
            <a:fillRect/>
          </a:stretch>
        </p:blipFill>
        <p:spPr>
          <a:xfrm>
            <a:off x="377825" y="1410970"/>
            <a:ext cx="4518660" cy="3814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235" y="198175"/>
            <a:ext cx="9623520" cy="1262520"/>
          </a:xfrm>
        </p:spPr>
        <p:txBody>
          <a:bodyPr/>
          <a:p>
            <a:pPr algn="ctr"/>
            <a:r>
              <a:rPr lang="ru-RU" sz="4000" b="1" spc="50" dirty="0" smtClean="0"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ПРОЕКТ № 3</a:t>
            </a:r>
            <a:br>
              <a:rPr lang="ru-RU" sz="4000" b="1" cap="none" spc="50" dirty="0" smtClean="0"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Ремонт Коровитчинского СДК</a:t>
            </a:r>
            <a:endParaRPr lang="ru-RU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" name="Изображение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377825" y="1549400"/>
            <a:ext cx="4599940" cy="359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Изображение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5549265" y="1485265"/>
            <a:ext cx="4458335" cy="3661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45720" y="5365750"/>
            <a:ext cx="106476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ремонта завершен, но проблемы остались: </a:t>
            </a:r>
            <a:endParaRPr lang="ru-RU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от стен тянет холодом;</a:t>
            </a:r>
            <a:endParaRPr lang="ru-RU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сгнили половые балки и полы проседают под мебелью.</a:t>
            </a:r>
            <a:endParaRPr lang="ru-RU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3"/>
          <p:cNvSpPr/>
          <p:nvPr/>
        </p:nvSpPr>
        <p:spPr>
          <a:xfrm>
            <a:off x="1507490" y="457200"/>
            <a:ext cx="7910830" cy="648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</a:t>
            </a:r>
            <a:endParaRPr lang="ru-RU" sz="3200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06696" y="89292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11" name="Picture 8" descr="C:\Users\Пользователь\Downloads\xefile-ta7c8d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" y="901065"/>
            <a:ext cx="2606675" cy="25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Пользователь\Downloads\инициативна-групп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3925570"/>
            <a:ext cx="3810635" cy="281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973195" y="1082040"/>
            <a:ext cx="642239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сбор денежных средств от населения для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проекта;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03345" y="4717415"/>
            <a:ext cx="659574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частвует в приемке работ и сохранности объекта в процессе эксплуатации;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частвует в торжественном открытии объекта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73195" y="3613150"/>
            <a:ext cx="61601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существляет мониторинг качества выполняемых работ;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389890"/>
            <a:ext cx="1005014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ПОДГОТОВКА  И НАПРАВЛЕНИЯ </a:t>
            </a:r>
            <a:endParaRPr lang="ru-RU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ЗАЯВКИ НА КОНКУРС</a:t>
            </a:r>
            <a:endParaRPr lang="ru-RU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70" y="1729740"/>
            <a:ext cx="6910705" cy="50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60360" y="7124400"/>
            <a:ext cx="4094280" cy="2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257496" y="965312"/>
            <a:ext cx="8280920" cy="303635"/>
          </a:xfrm>
          <a:prstGeom prst="rect">
            <a:avLst/>
          </a:prstGeom>
          <a:ln>
            <a:noFill/>
          </a:ln>
        </p:spPr>
      </p:pic>
      <p:sp>
        <p:nvSpPr>
          <p:cNvPr id="72" name="CustomShape 4"/>
          <p:cNvSpPr/>
          <p:nvPr/>
        </p:nvSpPr>
        <p:spPr>
          <a:xfrm>
            <a:off x="9842400" y="7075080"/>
            <a:ext cx="379080" cy="2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242516" y="7075081"/>
            <a:ext cx="5163054" cy="26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700">
              <a:lnSpc>
                <a:spcPct val="100000"/>
              </a:lnSpc>
            </a:pPr>
            <a:r>
              <a:rPr lang="ru-RU" sz="1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  <a:ea typeface="DejaVu Sans"/>
              </a:rPr>
              <a:t>АДМИНИСТРАЦИЯ ГУБЕРНАТОРА НОВГОРОДСКОЙ </a:t>
            </a:r>
            <a:r>
              <a:rPr lang="ru-RU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/>
                <a:ea typeface="DejaVu Sans"/>
              </a:rPr>
              <a:t>ОБЛАСТИ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6243" y="143510"/>
            <a:ext cx="730948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ВАШИ ПРЕДЛОЖЕНИЯ:</a:t>
            </a:r>
            <a:endParaRPr lang="ru-RU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Изображение 9" descr="3_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90" y="1240790"/>
            <a:ext cx="4244975" cy="396621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18455" y="5437505"/>
            <a:ext cx="4937760" cy="18148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2800" b="1"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БЛАГОУСТРОЙСТВО БРАТСКИХ ЗАХОРОНЕНИЙ  И ГРАЖДАНСКИХ КЛАДБИЩ</a:t>
            </a:r>
            <a:endParaRPr lang="ru-RU" altLang="en-US" sz="2800" b="1"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170" y="3493770"/>
            <a:ext cx="551434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800" b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МЕР </a:t>
            </a:r>
            <a:endParaRPr lang="ru-RU" altLang="en-US" sz="2800" b="1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800" b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ПОЖАРНОЙ БЕЗОПАСНОСТИ</a:t>
            </a:r>
            <a:endParaRPr lang="ru-RU" altLang="en-US" sz="2800" b="1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" name="Изображение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45" y="1117600"/>
            <a:ext cx="3916045" cy="2320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Изображение 110"/>
          <p:cNvPicPr/>
          <p:nvPr/>
        </p:nvPicPr>
        <p:blipFill>
          <a:blip r:embed="rId1"/>
          <a:stretch>
            <a:fillRect/>
          </a:stretch>
        </p:blipFill>
        <p:spPr>
          <a:xfrm>
            <a:off x="1457960" y="71120"/>
            <a:ext cx="7579360" cy="7420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Прямоугольник 7"/>
          <p:cNvSpPr/>
          <p:nvPr/>
        </p:nvSpPr>
        <p:spPr>
          <a:xfrm>
            <a:off x="2393950" y="109220"/>
            <a:ext cx="49530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Сводная анкета</a:t>
            </a:r>
            <a:endParaRPr lang="ru-RU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65035" y="2557780"/>
            <a:ext cx="312801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Итого:</a:t>
            </a:r>
            <a:endParaRPr lang="ru-RU" alt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3310 чел.</a:t>
            </a:r>
            <a:endParaRPr lang="ru-RU" alt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"/>
          <a:srcRect l="31884" t="32674" r="37993" b="20889"/>
          <a:stretch>
            <a:fillRect/>
          </a:stretch>
        </p:blipFill>
        <p:spPr>
          <a:xfrm>
            <a:off x="450215" y="986155"/>
            <a:ext cx="6683375" cy="63284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1962150" y="1981200"/>
            <a:ext cx="6310630" cy="30460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488315" y="541020"/>
            <a:ext cx="963803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</a:t>
            </a:r>
            <a:endParaRPr lang="ru-RU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БЮДЖЕТИРОВАНИЕ ОБЪЕДИНЯЕТ ПРОЕКТЫ</a:t>
            </a:r>
            <a:endParaRPr lang="ru-RU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Изображение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233680" y="1765300"/>
            <a:ext cx="3513455" cy="2408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2"/>
          <a:srcRect l="2442"/>
          <a:stretch>
            <a:fillRect/>
          </a:stretch>
        </p:blipFill>
        <p:spPr>
          <a:xfrm>
            <a:off x="3922395" y="1837690"/>
            <a:ext cx="2841625" cy="2577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7362825" y="1765300"/>
            <a:ext cx="2547620" cy="2987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5130800" y="4340225"/>
            <a:ext cx="4144010" cy="2985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Изображение 5" descr="60139-novgorodtsev-sprashivayut-chto-neobkhodimo-blagoustroit-v-oblastnom-tsentre-v-pervuyu-ocher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005" y="4501515"/>
            <a:ext cx="2677160" cy="2663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Текстовое поле 4"/>
          <p:cNvSpPr txBox="1"/>
          <p:nvPr/>
        </p:nvSpPr>
        <p:spPr>
          <a:xfrm>
            <a:off x="306070" y="469265"/>
            <a:ext cx="9737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«Данилов сад» 2020-2021 гг.</a:t>
            </a:r>
            <a:endParaRPr lang="ru-RU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Содержимое 7" descr="0KQvNEk59Ok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539750" y="1268730"/>
            <a:ext cx="4610100" cy="3457575"/>
          </a:xfrm>
        </p:spPr>
      </p:pic>
      <p:pic>
        <p:nvPicPr>
          <p:cNvPr id="10" name="Рисунок 9" descr="M5lJ3JNPAL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6700" y="3781425"/>
            <a:ext cx="4971415" cy="36093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t="19074"/>
          <a:stretch>
            <a:fillRect/>
          </a:stretch>
        </p:blipFill>
        <p:spPr>
          <a:xfrm>
            <a:off x="210185" y="1477645"/>
            <a:ext cx="10273030" cy="58204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10260" y="469265"/>
            <a:ext cx="90049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Коровитчинского СДК 2022 г.</a:t>
            </a:r>
            <a:endParaRPr lang="ru-RU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1"/>
          <p:cNvSpPr>
            <a:spLocks noGrp="1"/>
          </p:cNvSpPr>
          <p:nvPr/>
        </p:nvSpPr>
        <p:spPr>
          <a:xfrm>
            <a:off x="513080" y="325120"/>
            <a:ext cx="9645015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Шелгуново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2021-2022гг.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3" descr="5wUR6vEIJIM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881985" y="1909749"/>
            <a:ext cx="4071966" cy="3000396"/>
          </a:xfrm>
        </p:spPr>
      </p:pic>
      <p:pic>
        <p:nvPicPr>
          <p:cNvPr id="6" name="Рисунок 4" descr="x27w1L-B4w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6912" y="3709986"/>
            <a:ext cx="4381499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1970" y="325120"/>
            <a:ext cx="9265920" cy="1143000"/>
          </a:xfrm>
        </p:spPr>
        <p:txBody>
          <a:bodyPr>
            <a:normAutofit/>
          </a:bodyPr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 Новоселье 2022г.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3" descr="OTp4-REwhdo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8596" y="1714488"/>
            <a:ext cx="3643338" cy="2143140"/>
          </a:xfrm>
        </p:spPr>
      </p:pic>
      <p:pic>
        <p:nvPicPr>
          <p:cNvPr id="7" name="Рисунок 5" descr="q7Ilbq_LN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1428736"/>
            <a:ext cx="2053843" cy="2643206"/>
          </a:xfrm>
          <a:prstGeom prst="rect">
            <a:avLst/>
          </a:prstGeom>
        </p:spPr>
      </p:pic>
      <p:pic>
        <p:nvPicPr>
          <p:cNvPr id="8" name="Рисунок 6" descr="X9F-xKeWtQ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38631"/>
            <a:ext cx="3714776" cy="2476517"/>
          </a:xfrm>
          <a:prstGeom prst="rect">
            <a:avLst/>
          </a:prstGeom>
        </p:spPr>
      </p:pic>
      <p:pic>
        <p:nvPicPr>
          <p:cNvPr id="9" name="Рисунок 4" descr="PgRG_BLOXS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4214818"/>
            <a:ext cx="3643338" cy="25003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05" y="404495"/>
            <a:ext cx="9456420" cy="1143000"/>
          </a:xfrm>
        </p:spPr>
        <p:txBody>
          <a:bodyPr>
            <a:normAutofit/>
          </a:bodyPr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</a:t>
            </a:r>
            <a:r>
              <a:rPr lang="ru-RU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Пинград</a:t>
            </a:r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г.</a:t>
            </a:r>
            <a:endParaRPr lang="ru-RU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3" descr="QRZdsQmCCqk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6130" y="1765605"/>
            <a:ext cx="4286280" cy="2786082"/>
          </a:xfrm>
        </p:spPr>
      </p:pic>
      <p:pic>
        <p:nvPicPr>
          <p:cNvPr id="6" name="Рисунок 4" descr="UHIXnd-513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083" y="3853500"/>
            <a:ext cx="4357718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Выбор</a:t>
            </a:r>
            <a:endParaRPr lang="ru-RU" altLang="en-US" sz="6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737870" y="1765300"/>
            <a:ext cx="3825240" cy="4677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Изображение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4986655" y="2557780"/>
            <a:ext cx="5365750" cy="4482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4082</Words>
  <Application>WPS Presentation</Application>
  <PresentationFormat>Произвольный</PresentationFormat>
  <Paragraphs>157</Paragraphs>
  <Slides>27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Arial</vt:lpstr>
      <vt:lpstr>SimSun</vt:lpstr>
      <vt:lpstr>Wingdings</vt:lpstr>
      <vt:lpstr>Arial</vt:lpstr>
      <vt:lpstr>Symbol</vt:lpstr>
      <vt:lpstr>Times New Roman</vt:lpstr>
      <vt:lpstr>Times New Roman</vt:lpstr>
      <vt:lpstr>Microsoft YaHei</vt:lpstr>
      <vt:lpstr>Arial Unicode MS</vt:lpstr>
      <vt:lpstr>Calibri</vt:lpstr>
      <vt:lpstr>DejaVu Sans</vt:lpstr>
      <vt:lpstr>Calibri</vt:lpstr>
      <vt:lpstr>+Основной текст (восточно-азиат</vt:lpstr>
      <vt:lpstr>Cambria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ТОС  Новоселье 2022г.</vt:lpstr>
      <vt:lpstr>ТОС Пинград 2022 г.</vt:lpstr>
      <vt:lpstr>Наш Выбор</vt:lpstr>
      <vt:lpstr>Дорога к дому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ПРОЕКТ № 3 Ремонт Коровитчинского СДК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user</cp:lastModifiedBy>
  <cp:revision>333</cp:revision>
  <dcterms:created xsi:type="dcterms:W3CDTF">2017-03-10T15:25:00Z</dcterms:created>
  <dcterms:modified xsi:type="dcterms:W3CDTF">2022-12-20T12:11:37Z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reated">
    <vt:filetime>2017-03-03T18:00:00Z</vt:filetime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astSaved">
    <vt:filetime>2017-03-10T18:00:00Z</vt:filetime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17</vt:i4>
  </property>
  <property fmtid="{D5CDD505-2E9C-101B-9397-08002B2CF9AE}" pid="10" name="PresentationFormat">
    <vt:lpwstr>Произвольный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22</vt:i4>
  </property>
  <property fmtid="{D5CDD505-2E9C-101B-9397-08002B2CF9AE}" pid="14" name="KSOProductBuildVer">
    <vt:lpwstr>1049-11.2.0.11440</vt:lpwstr>
  </property>
  <property fmtid="{D5CDD505-2E9C-101B-9397-08002B2CF9AE}" pid="15" name="ICV">
    <vt:lpwstr>A49515E22C1D4E969B60B1BAE186AB75</vt:lpwstr>
  </property>
</Properties>
</file>