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3"/>
    <p:sldId id="278" r:id="rId4"/>
    <p:sldId id="257" r:id="rId5"/>
    <p:sldId id="274" r:id="rId6"/>
    <p:sldId id="275" r:id="rId7"/>
    <p:sldId id="276" r:id="rId9"/>
    <p:sldId id="277" r:id="rId10"/>
    <p:sldId id="261" r:id="rId11"/>
    <p:sldId id="267" r:id="rId12"/>
    <p:sldId id="284" r:id="rId13"/>
    <p:sldId id="273" r:id="rId14"/>
  </p:sldIdLst>
  <p:sldSz cx="12192000" cy="6858000"/>
  <p:notesSz cx="6887845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0"/>
    <a:srgbClr val="C0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9822" autoAdjust="0"/>
  </p:normalViewPr>
  <p:slideViewPr>
    <p:cSldViewPr snapToGrid="0" snapToObjects="1" showGuides="1">
      <p:cViewPr>
        <p:scale>
          <a:sx n="70" d="100"/>
          <a:sy n="70" d="100"/>
        </p:scale>
        <p:origin x="-73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698F810-6F82-4109-876F-760415EA490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5" y="4821859"/>
            <a:ext cx="5511174" cy="394530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4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D6CB624-61E2-40B9-B9D2-38D26D6C03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32A-9397-0046-9E00-25C70066BA0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DE30-55DD-A048-BB10-FA1AABACB1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2.png"/><Relationship Id="rId3" Type="http://schemas.openxmlformats.org/officeDocument/2006/relationships/image" Target="../media/image12.jpe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8603" y="441234"/>
            <a:ext cx="7186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Helvetica" pitchFamily="2" charset="0"/>
              </a:rPr>
              <a:t>Проекты инициативного бюджетирования </a:t>
            </a:r>
            <a:r>
              <a:rPr lang="ru-RU" sz="4000" b="1" dirty="0">
                <a:solidFill>
                  <a:schemeClr val="bg1"/>
                </a:solidFill>
                <a:latin typeface="Helvetica" pitchFamily="2" charset="0"/>
              </a:rPr>
              <a:t>- </a:t>
            </a:r>
            <a:r>
              <a:rPr lang="ru-RU" sz="4000" b="1" dirty="0" smtClean="0">
                <a:solidFill>
                  <a:schemeClr val="bg1"/>
                </a:solidFill>
                <a:latin typeface="Helvetica" pitchFamily="2" charset="0"/>
              </a:rPr>
              <a:t>2024</a:t>
            </a:r>
            <a:endParaRPr lang="ru-RU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2887980"/>
            <a:ext cx="946785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3600" b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 Инициативного</a:t>
            </a:r>
            <a:endParaRPr lang="ru-RU" altLang="en-US" sz="3600" b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3600" b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бюджетирования на территории Залучского </a:t>
            </a:r>
            <a:endParaRPr lang="ru-RU" altLang="en-US" sz="3600" b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sz="3600" b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endParaRPr lang="ru-RU" altLang="en-US" sz="3600" b="1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1"/>
          <a:srcRect l="12925" t="12009" r="2064" b="11435"/>
          <a:stretch>
            <a:fillRect/>
          </a:stretch>
        </p:blipFill>
        <p:spPr>
          <a:xfrm>
            <a:off x="452120" y="303530"/>
            <a:ext cx="3456940" cy="2603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Изображение 6"/>
          <p:cNvPicPr/>
          <p:nvPr/>
        </p:nvPicPr>
        <p:blipFill>
          <a:blip r:embed="rId2"/>
          <a:srcRect t="16448"/>
          <a:stretch>
            <a:fillRect/>
          </a:stretch>
        </p:blipFill>
        <p:spPr>
          <a:xfrm>
            <a:off x="4621530" y="385445"/>
            <a:ext cx="2949575" cy="2397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Изображение 8"/>
          <p:cNvPicPr/>
          <p:nvPr/>
        </p:nvPicPr>
        <p:blipFill>
          <a:blip r:embed="rId3"/>
          <a:srcRect t="16694"/>
          <a:stretch>
            <a:fillRect/>
          </a:stretch>
        </p:blipFill>
        <p:spPr>
          <a:xfrm>
            <a:off x="8283575" y="284480"/>
            <a:ext cx="3515995" cy="24987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Изображение 9"/>
          <p:cNvPicPr/>
          <p:nvPr/>
        </p:nvPicPr>
        <p:blipFill>
          <a:blip r:embed="rId4"/>
          <a:srcRect t="9213"/>
          <a:stretch>
            <a:fillRect/>
          </a:stretch>
        </p:blipFill>
        <p:spPr>
          <a:xfrm>
            <a:off x="375920" y="4039235"/>
            <a:ext cx="3764280" cy="26282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Изображение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917440" y="4641215"/>
            <a:ext cx="2995930" cy="20085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Изображение 11"/>
          <p:cNvPicPr/>
          <p:nvPr/>
        </p:nvPicPr>
        <p:blipFill>
          <a:blip r:embed="rId6"/>
          <a:srcRect t="21159"/>
          <a:stretch>
            <a:fillRect/>
          </a:stretch>
        </p:blipFill>
        <p:spPr>
          <a:xfrm>
            <a:off x="8689975" y="4380865"/>
            <a:ext cx="3246755" cy="229044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" y="367030"/>
            <a:ext cx="2385695" cy="158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5880" y="367234"/>
            <a:ext cx="454406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Дорога к дому</a:t>
            </a:r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46100" y="2442210"/>
          <a:ext cx="1127315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675"/>
                <a:gridCol w="2621915"/>
                <a:gridCol w="1736090"/>
                <a:gridCol w="1563370"/>
                <a:gridCol w="648335"/>
                <a:gridCol w="1715770"/>
              </a:tblGrid>
              <a:tr h="39306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Инициатива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человек, поддержавших данную инициативу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8361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анкетирование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онлайн-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голосование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smtClean="0"/>
                        <a:t>ВК)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dirty="0"/>
                        <a:t>Собрание граждан</a:t>
                      </a:r>
                      <a:endParaRPr lang="ru-RU" altLang="en-US" dirty="0"/>
                    </a:p>
                  </a:txBody>
                  <a:tcPr/>
                </a:tc>
              </a:tr>
              <a:tr h="6883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ремонт участка автомобильной дороги д.Шумилкино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rgbClr val="C00000"/>
                          </a:solidFill>
                        </a:rPr>
                        <a:t>78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43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 dirty="0"/>
                        <a:t>14 (87,5 %)</a:t>
                      </a:r>
                      <a:endParaRPr lang="ru-RU" altLang="en-US" sz="2400" b="1" dirty="0"/>
                    </a:p>
                  </a:txBody>
                  <a:tcPr/>
                </a:tc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ym typeface="+mn-ea"/>
                        </a:rPr>
                        <a:t> ремонт участка автомобильной дороги </a:t>
                      </a:r>
                      <a:r>
                        <a:rPr lang="ru-RU" sz="1800" dirty="0">
                          <a:sym typeface="+mn-ea"/>
                        </a:rPr>
                        <a:t>д.Пинаевы Горки ул.Новая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rgbClr val="C00000"/>
                          </a:solidFill>
                        </a:rPr>
                        <a:t>68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2400" b="1" dirty="0"/>
                        <a:t>19 (18,3 %)</a:t>
                      </a:r>
                      <a:endParaRPr lang="ru-RU" alt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99997" y="182568"/>
            <a:ext cx="414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ru-RU" altLang="en-US" dirty="0" smtClean="0"/>
              <a:t>0</a:t>
            </a:r>
            <a:endParaRPr lang="ru-RU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334010" y="5790565"/>
            <a:ext cx="11633835" cy="88773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  <a:latin typeface="Garamond" panose="02020404030301010803"/>
              </a:rPr>
              <a:t>ВМЕСТЕ МЫ СМОЖЕМ БОЛЬШЕ !!!</a:t>
            </a:r>
            <a:endParaRPr lang="ru-RU" sz="4800" b="1" dirty="0">
              <a:solidFill>
                <a:schemeClr val="accent2"/>
              </a:solidFill>
              <a:latin typeface="Garamond" panose="02020404030301010803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/>
          <a:srcRect l="1779" t="3341" r="76250" b="83397"/>
          <a:stretch>
            <a:fillRect/>
          </a:stretch>
        </p:blipFill>
        <p:spPr>
          <a:xfrm>
            <a:off x="491490" y="498475"/>
            <a:ext cx="4708525" cy="17748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7427" r="16282"/>
          <a:stretch>
            <a:fillRect/>
          </a:stretch>
        </p:blipFill>
        <p:spPr bwMode="auto">
          <a:xfrm>
            <a:off x="8576310" y="343535"/>
            <a:ext cx="277685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YakovlevaAV\Desktop\МОИ  ПАПКИ\ПРОЕКТЫ 2023\Листовки\Наш выбор ф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2"/>
          <a:stretch>
            <a:fillRect/>
          </a:stretch>
        </p:blipFill>
        <p:spPr bwMode="auto">
          <a:xfrm>
            <a:off x="6003925" y="383540"/>
            <a:ext cx="2352675" cy="226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" y="2947670"/>
            <a:ext cx="3052445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Замещающее содержимое 9"/>
          <p:cNvPicPr>
            <a:picLocks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692650" y="2807335"/>
            <a:ext cx="2778125" cy="2653665"/>
          </a:xfrm>
          <a:prstGeom prst="rect">
            <a:avLst/>
          </a:prstGeom>
        </p:spPr>
      </p:pic>
      <p:pic>
        <p:nvPicPr>
          <p:cNvPr id="11" name="Замещающее содержимое 10"/>
          <p:cNvPicPr>
            <a:picLocks noChangeAspect="1"/>
          </p:cNvPicPr>
          <p:nvPr>
            <p:ph sz="half" idx="2"/>
          </p:nvPr>
        </p:nvPicPr>
        <p:blipFill>
          <a:blip r:embed="rId6"/>
          <a:srcRect l="18924" t="11019" r="22938" b="7481"/>
          <a:stretch>
            <a:fillRect/>
          </a:stretch>
        </p:blipFill>
        <p:spPr>
          <a:xfrm>
            <a:off x="8355965" y="2926715"/>
            <a:ext cx="2998470" cy="242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l="2751" t="3341" r="75854" b="82921"/>
          <a:stretch>
            <a:fillRect/>
          </a:stretch>
        </p:blipFill>
        <p:spPr>
          <a:xfrm>
            <a:off x="396875" y="84455"/>
            <a:ext cx="2633345" cy="968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t="28059" r="57052" b="13454"/>
          <a:stretch>
            <a:fillRect/>
          </a:stretch>
        </p:blipFill>
        <p:spPr bwMode="auto">
          <a:xfrm>
            <a:off x="610870" y="1052830"/>
            <a:ext cx="2162175" cy="228346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2318" t="35760" r="4165" b="20784"/>
          <a:stretch>
            <a:fillRect/>
          </a:stretch>
        </p:blipFill>
        <p:spPr>
          <a:xfrm>
            <a:off x="4455795" y="545465"/>
            <a:ext cx="6616700" cy="269430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24896" r="7178" b="51405"/>
          <a:stretch>
            <a:fillRect/>
          </a:stretch>
        </p:blipFill>
        <p:spPr bwMode="auto">
          <a:xfrm>
            <a:off x="1570355" y="3336290"/>
            <a:ext cx="9304655" cy="13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YakovlevaAV\Desktop\МОИ  ПАПКИ\ПРОЕКТЫ 2023\Листовки\ППМИф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5260" r="22457"/>
          <a:stretch>
            <a:fillRect/>
          </a:stretch>
        </p:blipFill>
        <p:spPr bwMode="auto">
          <a:xfrm>
            <a:off x="366395" y="4590415"/>
            <a:ext cx="2099310" cy="226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YakovlevaAV\Desktop\МОИ  ПАПКИ\ПРОЕКТЫ 2023\Листовки\Наш выбор ф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1"/>
          <a:stretch>
            <a:fillRect/>
          </a:stretch>
        </p:blipFill>
        <p:spPr bwMode="auto">
          <a:xfrm>
            <a:off x="2648585" y="4702810"/>
            <a:ext cx="2122805" cy="19075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586949" y="286603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dirty="0" smtClean="0"/>
              <a:t>2</a:t>
            </a:r>
            <a:endParaRPr lang="ru-RU" dirty="0"/>
          </a:p>
        </p:txBody>
      </p:sp>
      <p:pic>
        <p:nvPicPr>
          <p:cNvPr id="10" name="Изображение 9"/>
          <p:cNvPicPr/>
          <p:nvPr/>
        </p:nvPicPr>
        <p:blipFill>
          <a:blip r:embed="rId7"/>
          <a:stretch>
            <a:fillRect/>
          </a:stretch>
        </p:blipFill>
        <p:spPr>
          <a:xfrm>
            <a:off x="7127875" y="4721225"/>
            <a:ext cx="2058670" cy="1912620"/>
          </a:xfrm>
          <a:prstGeom prst="rect">
            <a:avLst/>
          </a:prstGeom>
        </p:spPr>
      </p:pic>
      <p:pic>
        <p:nvPicPr>
          <p:cNvPr id="11" name="Изображение 10"/>
          <p:cNvPicPr/>
          <p:nvPr/>
        </p:nvPicPr>
        <p:blipFill>
          <a:blip r:embed="rId8"/>
          <a:srcRect l="18924" t="11019" r="22938" b="7481"/>
          <a:stretch>
            <a:fillRect/>
          </a:stretch>
        </p:blipFill>
        <p:spPr>
          <a:xfrm>
            <a:off x="4771390" y="4799330"/>
            <a:ext cx="2095500" cy="1811020"/>
          </a:xfrm>
          <a:prstGeom prst="rect">
            <a:avLst/>
          </a:prstGeom>
        </p:spPr>
      </p:pic>
      <p:pic>
        <p:nvPicPr>
          <p:cNvPr id="13" name="Изображение 12"/>
          <p:cNvPicPr/>
          <p:nvPr/>
        </p:nvPicPr>
        <p:blipFill>
          <a:blip r:embed="rId9"/>
          <a:srcRect b="21251"/>
          <a:stretch>
            <a:fillRect/>
          </a:stretch>
        </p:blipFill>
        <p:spPr>
          <a:xfrm>
            <a:off x="9618345" y="4590415"/>
            <a:ext cx="2270125" cy="188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04" y="261430"/>
            <a:ext cx="9012025" cy="2287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Helvetica" pitchFamily="2" charset="0"/>
              </a:rPr>
              <a:t>ПОВЕСТКА ДНЯ:</a:t>
            </a:r>
            <a:endParaRPr lang="ru-RU" sz="28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7230" y="890905"/>
            <a:ext cx="11066145" cy="583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секретаря собрания.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реализации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поддержки местных инициатив (далее ППМИ)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первоочередной проблемы для участия в реализации ППМИ-2025.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суммы субсидии, на которую будет подаваться заявка про практике ППМИ.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суммы вклада населения и ИП (организаций) для реализации Практики.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инициативной группы для организации работ в рамках ППМИ.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суммы экономии по результатам аукционных мероприятий в рамках ППМИ.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реализации проекта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 к дому».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первоочередной проблемы для участия в реализации проекта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 к дому»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Распределение суммы экономии по результатам аукционных мероприятий в рамках  проекта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 к дому».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b="1" dirty="0">
              <a:solidFill>
                <a:prstClr val="black"/>
              </a:solidFill>
            </a:endParaRPr>
          </a:p>
          <a:p>
            <a:pPr marL="342900" lvl="0" indent="-342900">
              <a:buFontTx/>
              <a:buAutoNum type="arabicPeriod"/>
            </a:pPr>
            <a:endParaRPr lang="ru-RU" sz="2000" b="1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586949" y="286603"/>
            <a:ext cx="298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dirty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YakovlevaAV\Desktop\МОИ  ПАПКИ\ПРОЕКТЫ 2023\Листовки\ППМИф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0" t="6627" r="22847" b="5989"/>
          <a:stretch>
            <a:fillRect/>
          </a:stretch>
        </p:blipFill>
        <p:spPr bwMode="auto">
          <a:xfrm>
            <a:off x="565785" y="56515"/>
            <a:ext cx="1559560" cy="1581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03270" y="386080"/>
            <a:ext cx="7405370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ТИПОЛОГИЯ ППМИ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070" y="1597025"/>
            <a:ext cx="11076305" cy="4544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Обеспечение первичных мер пожарной безопасности.</a:t>
            </a:r>
            <a:endParaRPr lang="ru-RU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Создание условий для обеспечения жителей услугами связи, общественного питания, торговли и бытового обслуживания.</a:t>
            </a:r>
            <a:endParaRPr lang="ru-RU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Создание условий для организации досуга и обеспечения жителей услугами организаций культуры.</a:t>
            </a:r>
            <a:endParaRPr lang="ru-RU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Обеспечение условий для развития физической культуры, школьного спорта и  массового  спорта, организация проведения официальных физкультурно-оздоровительных и спортивных мероприятий.</a:t>
            </a:r>
            <a:endParaRPr lang="ru-RU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Организация благоустройства территории (включая освещение улиц, озеленение территории, установку указателей с наименованиями улиц и номерами домов, размещение и содержание МАФ</a:t>
            </a:r>
            <a:endParaRPr lang="ru-RU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Организация и осуществление мероприятий по работе с детьми и молодежью.</a:t>
            </a:r>
            <a:endParaRPr lang="ru-RU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Создание условий для массового отдыха жителей и организация обустройства мест массового отдыха населения.</a:t>
            </a:r>
            <a:endParaRPr lang="ru-RU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Участие в организации деятельности по накоплению (в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т.ч</a:t>
            </a:r>
            <a:r>
              <a:rPr lang="ru-RU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раздельному накоплению) и транспортированию ТКО.</a:t>
            </a:r>
            <a:endParaRPr lang="ru-RU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Организация ритуальных услуг и содержание мест захоронения.</a:t>
            </a:r>
            <a:endParaRPr lang="ru-RU" b="1" dirty="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6949" y="286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YakovlevaAV\Desktop\МОИ  ПАПКИ\ПРОЕКТЫ 2023\Листовки\ППМИф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6627" r="22054"/>
          <a:stretch>
            <a:fillRect/>
          </a:stretch>
        </p:blipFill>
        <p:spPr bwMode="auto">
          <a:xfrm>
            <a:off x="441960" y="64135"/>
            <a:ext cx="1309370" cy="1287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73250" y="200660"/>
            <a:ext cx="7402830" cy="869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cap="small" spc="25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Критерии отбора ППМИ</a:t>
            </a:r>
            <a:endParaRPr lang="ru-RU" sz="4400" b="1" cap="small" spc="25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t="29184" r="19752" b="18359"/>
          <a:stretch>
            <a:fillRect/>
          </a:stretch>
        </p:blipFill>
        <p:spPr bwMode="auto">
          <a:xfrm>
            <a:off x="615315" y="1186815"/>
            <a:ext cx="11181715" cy="551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86949" y="286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YakovlevaAV\Desktop\МОИ  ПАПКИ\ПРОЕКТЫ 2023\Листовки\ППМИф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7" t="6795" r="19106" b="6709"/>
          <a:stretch>
            <a:fillRect/>
          </a:stretch>
        </p:blipFill>
        <p:spPr bwMode="auto">
          <a:xfrm>
            <a:off x="532130" y="100965"/>
            <a:ext cx="1697990" cy="15157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73095" y="340360"/>
            <a:ext cx="2521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Свод</a:t>
            </a:r>
            <a:endParaRPr lang="ru-RU" sz="5400" b="1" dirty="0" smtClean="0">
              <a:solidFill>
                <a:schemeClr val="accent2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36510" y="200660"/>
            <a:ext cx="4252595" cy="13398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Всего в определении инициатив приняло участие </a:t>
            </a:r>
            <a:r>
              <a:rPr lang="ru-RU" sz="2400" b="1" dirty="0" smtClean="0">
                <a:solidFill>
                  <a:srgbClr val="FF0000"/>
                </a:solidFill>
              </a:rPr>
              <a:t>920 </a:t>
            </a:r>
            <a:r>
              <a:rPr lang="ru-RU" b="1" dirty="0" smtClean="0">
                <a:solidFill>
                  <a:schemeClr val="tx1"/>
                </a:solidFill>
              </a:rPr>
              <a:t>чел.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32130" y="1685925"/>
          <a:ext cx="11054715" cy="49879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21075"/>
                <a:gridCol w="2347595"/>
                <a:gridCol w="1814830"/>
                <a:gridCol w="1637665"/>
                <a:gridCol w="1733550"/>
              </a:tblGrid>
              <a:tr h="69088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человек, поддержавших данную инициативу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170497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Онлайн-голосование (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931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деревянного моста через р.Робья в с.Залучье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989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гражданского кладбища в с.Залучье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86949" y="286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45" y="3840282"/>
            <a:ext cx="26765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786">
            <a:off x="8391525" y="222985"/>
            <a:ext cx="2605402" cy="3256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/>
          <p:cNvSpPr/>
          <p:nvPr/>
        </p:nvSpPr>
        <p:spPr>
          <a:xfrm>
            <a:off x="646430" y="368300"/>
            <a:ext cx="5450205" cy="34721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89000" y="1282700"/>
            <a:ext cx="49644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Ремонт деревянного моста через р.Робья в с.Залучье</a:t>
            </a:r>
            <a:endParaRPr lang="ru-RU" sz="4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65" y="3220720"/>
            <a:ext cx="5593080" cy="34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6500" y="3938905"/>
            <a:ext cx="50069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Благоустройство гражданского кладбища в с.Залучье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6949" y="286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Helvetica" pitchFamily="2" charset="0"/>
              </a:rPr>
              <a:t>Определение суммы вклада населения и организаций в реализацию Проекта</a:t>
            </a:r>
            <a:endParaRPr lang="ru-RU" sz="2800" b="1" dirty="0"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8464"/>
          <a:stretch>
            <a:fillRect/>
          </a:stretch>
        </p:blipFill>
        <p:spPr bwMode="auto">
          <a:xfrm>
            <a:off x="7210425" y="1456055"/>
            <a:ext cx="4703445" cy="540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586949" y="286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t="53642" r="45814" b="18543"/>
          <a:stretch>
            <a:fillRect/>
          </a:stretch>
        </p:blipFill>
        <p:spPr bwMode="auto">
          <a:xfrm>
            <a:off x="699770" y="1807210"/>
            <a:ext cx="6510655" cy="36175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14" y="311840"/>
            <a:ext cx="10483701" cy="27262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Helvetica" pitchFamily="2" charset="0"/>
              </a:rPr>
              <a:t> ВЫБОРЫ ЧЛЕНОВ ИНИЦИАТИВНОЙ ГРУППЫ</a:t>
            </a:r>
            <a:endParaRPr lang="ru-RU" sz="2000" b="1" dirty="0"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39886" y="757646"/>
            <a:ext cx="788996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solidFill>
                  <a:srgbClr val="44709D"/>
                </a:solidFill>
                <a:latin typeface="Garamond" panose="02020404030301010803"/>
              </a:rPr>
              <a:t>СОСТАВ И ФУНКЦИИ ИНИЦИАТИВНОЙ ГРУППЫ</a:t>
            </a:r>
            <a:endParaRPr lang="ru-RU" sz="2800" b="1" dirty="0">
              <a:solidFill>
                <a:srgbClr val="44709D"/>
              </a:solidFill>
              <a:latin typeface="Garamond" panose="0202040403030101080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9647" y="1711753"/>
            <a:ext cx="85060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Garamond" panose="02020404030301010803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Garamond" panose="02020404030301010803"/>
              </a:rPr>
              <a:t>Инициативная группа </a:t>
            </a:r>
            <a:r>
              <a:rPr lang="ru-RU" dirty="0">
                <a:solidFill>
                  <a:prstClr val="black"/>
                </a:solidFill>
                <a:latin typeface="Garamond" panose="02020404030301010803"/>
              </a:rPr>
              <a:t>– это команда единомышленников, которая помогает администрации поселения готовить и выполнять проект на всех его стадиях от момента подготовки документов на конкурс до завершения работ.</a:t>
            </a:r>
            <a:endParaRPr lang="ru-RU" dirty="0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3074" y="3317966"/>
            <a:ext cx="9753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Garamond" panose="02020404030301010803"/>
              </a:rPr>
              <a:t>Задачи инициативной группы:</a:t>
            </a:r>
            <a:endParaRPr lang="ru-RU" sz="2000" b="1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Garamond" panose="02020404030301010803"/>
              </a:rPr>
              <a:t>Вовлечение населения в участие по подготовке и реализации проекта;</a:t>
            </a:r>
            <a:endParaRPr lang="ru-RU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Garamond" panose="02020404030301010803"/>
              </a:rPr>
              <a:t>Подготовка конкурсной документации;</a:t>
            </a:r>
            <a:endParaRPr lang="ru-RU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Garamond" panose="02020404030301010803"/>
              </a:rPr>
              <a:t>Сбор денежных средств от населения и спонсоров для софинансирования проекта;</a:t>
            </a:r>
            <a:endParaRPr lang="ru-RU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Garamond" panose="02020404030301010803"/>
              </a:rPr>
              <a:t>Информирование населения о ходе реализации проекта на всех его стадиях;</a:t>
            </a:r>
            <a:endParaRPr lang="ru-RU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Garamond" panose="02020404030301010803"/>
              </a:rPr>
              <a:t>Мониторинг качества выполняемых работ;</a:t>
            </a:r>
            <a:endParaRPr lang="ru-RU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Garamond" panose="02020404030301010803"/>
              </a:rPr>
              <a:t>Участие в приемке работ и обеспечение сохранности объекта в процессе эксплуатации;</a:t>
            </a:r>
            <a:endParaRPr lang="ru-RU" dirty="0">
              <a:solidFill>
                <a:prstClr val="black"/>
              </a:solidFill>
              <a:latin typeface="Garamond" panose="02020404030301010803"/>
            </a:endParaRP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Garamond" panose="02020404030301010803"/>
              </a:rPr>
              <a:t>Участие в торжественном открытии объекта</a:t>
            </a:r>
            <a:endParaRPr lang="ru-RU" dirty="0">
              <a:solidFill>
                <a:prstClr val="black"/>
              </a:solidFill>
              <a:latin typeface="Garamond" panose="02020404030301010803"/>
            </a:endParaRPr>
          </a:p>
        </p:txBody>
      </p:sp>
      <p:pic>
        <p:nvPicPr>
          <p:cNvPr id="10" name="Рисунок 9" descr="C:\Users\YakovlevaAV\Desktop\МОИ  ПАПКИ\ПРОЕКТЫ 2023\Листовки\ППМИф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 t="8667" r="21537" b="5623"/>
          <a:stretch>
            <a:fillRect/>
          </a:stretch>
        </p:blipFill>
        <p:spPr bwMode="auto">
          <a:xfrm>
            <a:off x="723265" y="1065530"/>
            <a:ext cx="2177415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1586949" y="2866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870*392"/>
  <p:tag name="TABLE_ENDDRAG_RECT" val="46*147*870*392"/>
</p:tagLst>
</file>

<file path=ppt/tags/tag2.xml><?xml version="1.0" encoding="utf-8"?>
<p:tagLst xmlns:p="http://schemas.openxmlformats.org/presentationml/2006/main">
  <p:tag name="TABLE_ENDDRAG_ORIGIN_RECT" val="887*239"/>
  <p:tag name="TABLE_ENDDRAG_RECT" val="43*192*887*24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3507</Words>
  <Application>WPS Presentation</Application>
  <PresentationFormat>Произвольный</PresentationFormat>
  <Paragraphs>173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Helvetica</vt:lpstr>
      <vt:lpstr>Times New Roman</vt:lpstr>
      <vt:lpstr>Symbol</vt:lpstr>
      <vt:lpstr>Calibri</vt:lpstr>
      <vt:lpstr>Garamond</vt:lpstr>
      <vt:lpstr>PMingLiU-ExtB</vt:lpstr>
      <vt:lpstr>Microsoft YaHei</vt:lpstr>
      <vt:lpstr>Arial Unicode MS</vt:lpstr>
      <vt:lpstr>Calibri Light</vt:lpstr>
      <vt:lpstr>Calibri</vt:lpstr>
      <vt:lpstr>Тема Office</vt:lpstr>
      <vt:lpstr>PowerPoint 演示文稿</vt:lpstr>
      <vt:lpstr>PowerPoint 演示文稿</vt:lpstr>
      <vt:lpstr>ПОВЕСТКА ДНЯ:</vt:lpstr>
      <vt:lpstr>PowerPoint 演示文稿</vt:lpstr>
      <vt:lpstr>PowerPoint 演示文稿</vt:lpstr>
      <vt:lpstr>PowerPoint 演示文稿</vt:lpstr>
      <vt:lpstr>PowerPoint 演示文稿</vt:lpstr>
      <vt:lpstr>Определение суммы вклада населения и организаций в реализацию Проекта</vt:lpstr>
      <vt:lpstr> ВЫБОРЫ ЧЛЕНОВ ИНИЦИАТИВНОЙ ГРУППЫ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Машуля Васильев�</cp:lastModifiedBy>
  <cp:revision>113</cp:revision>
  <cp:lastPrinted>2023-10-27T13:50:00Z</cp:lastPrinted>
  <dcterms:created xsi:type="dcterms:W3CDTF">2022-06-28T08:05:00Z</dcterms:created>
  <dcterms:modified xsi:type="dcterms:W3CDTF">2025-01-15T13:59:54Z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1DC86A1616E844F0810BD13FB705B782_13</vt:lpwstr>
  </property>
  <property fmtid="{D5CDD505-2E9C-101B-9397-08002B2CF9AE}" pid="3" name="KSOProductBuildVer">
    <vt:lpwstr>1049-12.2.0.19805</vt:lpwstr>
  </property>
</Properties>
</file>