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486" r:id="rId4"/>
    <p:sldId id="487" r:id="rId5"/>
    <p:sldId id="361" r:id="rId6"/>
    <p:sldId id="445" r:id="rId7"/>
    <p:sldId id="447" r:id="rId9"/>
    <p:sldId id="477" r:id="rId10"/>
    <p:sldId id="476" r:id="rId11"/>
    <p:sldId id="503" r:id="rId12"/>
    <p:sldId id="498" r:id="rId13"/>
    <p:sldId id="263" r:id="rId14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E9"/>
    <a:srgbClr val="FCDDCF"/>
    <a:srgbClr val="F34840"/>
    <a:srgbClr val="F9A5A1"/>
    <a:srgbClr val="AFABAB"/>
    <a:srgbClr val="F94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39" autoAdjust="0"/>
    <p:restoredTop sz="94669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5847552"/>
        <c:axId val="115849088"/>
      </c:barChart>
      <c:catAx>
        <c:axId val="11584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115849088"/>
        <c:crosses val="autoZero"/>
        <c:auto val="1"/>
        <c:lblAlgn val="ctr"/>
        <c:lblOffset val="100"/>
        <c:noMultiLvlLbl val="0"/>
      </c:catAx>
      <c:valAx>
        <c:axId val="11584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115847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latin typeface="Arial" panose="020B0604020202020204" pitchFamily="34" charset="0"/>
          <a:cs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38BD-C450-4DEF-B098-F5D56F1E657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1271E-98A8-4119-B369-009A9D073BD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271E-98A8-4119-B369-009A9D073BD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479B-4781-4D13-8EFB-4D45D45F9AC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A638-31ED-4E27-9C49-50C25EC663A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Relationship Id="rId2" Type="http://schemas.openxmlformats.org/officeDocument/2006/relationships/hyperlink" Target="mailto:ud@admrussa.ru" TargetMode="Externa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85926"/>
            <a:ext cx="9144000" cy="4669576"/>
          </a:xfrm>
          <a:prstGeom prst="rect">
            <a:avLst/>
          </a:prstGeom>
        </p:spPr>
      </p:pic>
      <p:sp>
        <p:nvSpPr>
          <p:cNvPr id="19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369570" y="1268760"/>
            <a:ext cx="8450902" cy="35601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Приоритетный региональный проект </a:t>
            </a:r>
            <a:endParaRPr lang="ru-RU"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r>
              <a:rPr sz="3200" b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"Наш выбор"</a:t>
            </a:r>
            <a:endParaRPr sz="3200" b="1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r>
              <a:rPr lang="ru-RU" sz="32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Старорусский муниципальный район</a:t>
            </a:r>
            <a:endParaRPr lang="ru-RU" sz="3200" b="1" dirty="0" smtClean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r>
              <a:rPr sz="3200" b="1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2021</a:t>
            </a:r>
            <a:r>
              <a:rPr lang="ru-RU" sz="32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</a:t>
            </a:r>
            <a:endParaRPr lang="ru-RU" sz="32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" y="1247699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9" descr="Безымянны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1" y="120198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/>
          <p:nvPr/>
        </p:nvGraphicFramePr>
        <p:xfrm>
          <a:off x="4572000" y="1167003"/>
          <a:ext cx="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  <a:gridCol w="0"/>
                <a:gridCol w="0"/>
                <a:gridCol w="0"/>
                <a:gridCol w="0"/>
                <a:gridCol w="0"/>
                <a:gridCol w="0"/>
                <a:gridCol w="0"/>
              </a:tblGrid>
              <a:tr h="22987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района, городского/ муниципального округа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Инициатива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человек, поддержавших данную инициативу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Типология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 vMerge="1">
                  <a:tcPr>
                    <a:lnB cap="flat">
                      <a:noFill/>
                    </a:lnB>
                  </a:tcPr>
                </a:tc>
                <a:tc vMerge="1">
                  <a:tcPr>
                    <a:lnB cap="flat">
                      <a:noFill/>
                    </a:lnB>
                  </a:tcPr>
                </a:tc>
                <a:tc vMerge="1">
                  <a:tcPr>
                    <a:lnB cap="flat">
                      <a:noFill/>
                    </a:lnB>
                  </a:tcPr>
                </a:tc>
                <a:tc vMerge="1">
                  <a:tcP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онлайн-голосование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предварительное собрание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  <a:tr h="29152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Старорусскиймуниципальный район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Ремонтдошкольной группы д. Сусолово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4109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3209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содержания зданий и сооружений муниципальных образовательных организаций, обустройство прилегающих к ним территорий</a:t>
                      </a:r>
                      <a:endParaRPr lang="en-US" altLang="en-US" sz="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Текстовое поле 19"/>
          <p:cNvSpPr txBox="1"/>
          <p:nvPr/>
        </p:nvSpPr>
        <p:spPr>
          <a:xfrm>
            <a:off x="361950" y="17983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  <p:graphicFrame>
        <p:nvGraphicFramePr>
          <p:cNvPr id="32" name="Таблица 31"/>
          <p:cNvGraphicFramePr/>
          <p:nvPr/>
        </p:nvGraphicFramePr>
        <p:xfrm>
          <a:off x="931545" y="1412875"/>
          <a:ext cx="76581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950"/>
                <a:gridCol w="1760855"/>
                <a:gridCol w="1760855"/>
                <a:gridCol w="1759585"/>
                <a:gridCol w="1760855"/>
              </a:tblGrid>
              <a:tr h="122237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инициатива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 поддержавших  инициативу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онлайн-голосование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301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дошкольной группы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 Сусолово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4109</a:t>
                      </a:r>
                      <a:endParaRPr lang="ru-RU" alt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3209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5041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спортивной площадки на территории МАОУ «средняя школа с. Залучье»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4533</a:t>
                      </a:r>
                      <a:endParaRPr lang="ru-RU" alt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3705</a:t>
                      </a:r>
                      <a:endParaRPr lang="ru-RU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83185"/>
            <a:ext cx="9144000" cy="4669576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>
            <a:off x="1355272" y="1925132"/>
            <a:ext cx="2619828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за внимание!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73075" y="1214422"/>
            <a:ext cx="8670925" cy="0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pic>
        <p:nvPicPr>
          <p:cNvPr id="2" name="Замещающее содержимое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80" y="1358900"/>
            <a:ext cx="8008620" cy="537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473075" y="1214422"/>
            <a:ext cx="8670925" cy="0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3116"/>
            <a:ext cx="4554654" cy="33099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1472" y="1500174"/>
            <a:ext cx="31304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География ПРП «Наш выбор»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Картинки по запросу &quot;галоч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0153" y="2056626"/>
            <a:ext cx="736530" cy="6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&quot;галоч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7686" y="3643314"/>
            <a:ext cx="736530" cy="6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галоч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116" y="4929198"/>
            <a:ext cx="736530" cy="6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00628" y="2214554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Муниципальные районы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3786190"/>
            <a:ext cx="260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Муниципальные округа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3372" y="5143512"/>
            <a:ext cx="427046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округ Великий Новгород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83568" y="1201982"/>
            <a:ext cx="8670925" cy="0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1471" y="1428736"/>
            <a:ext cx="8287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проекта</a:t>
            </a:r>
            <a:r>
              <a:rPr lang="en-US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ПРП «Наш выбор»: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178592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первичных мер пожарной безопасности (для округов);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услугами связи, общественного питания, торговли и бытового обслуживания;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и обеспечения жителей услугами организаций культуры;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развития физической культуры, школьного спорта и массового спорта, организация проведения официальных физкультурно-оздоровительных и спортивных мероприятий;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поселения в соответствии с утвержденными правилами благоустройства (для округов);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мероприятий по работе с детьми и молодежью;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массового отдыха жителей и организация обустройства мест массового отдыха населения (для округов);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деятельности по накоплению (в том числе раздельному накоплению), сбору, транспортированию, обработке, утилизации, обезвреживанию, захоронению твердых коммунальных отходов;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ритуальных услуг и содержание мест захоронения;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содержания зданий и сооружений муниципальных образовательных организаций, обустройство прилегающих к ним территорий;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водоснабжения населения, водоотведения.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" y="1142984"/>
            <a:ext cx="9144000" cy="58998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844824"/>
          <a:ext cx="56166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2" name="Picture 9" descr="Безымянн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2143116"/>
          <a:ext cx="8358246" cy="272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92"/>
                <a:gridCol w="2829227"/>
                <a:gridCol w="2829227"/>
              </a:tblGrid>
              <a:tr h="84946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субсидии областного бюджета на реализацию одного проекта в рамках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ПРП «Наш выбор»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36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6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местный бюджет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Население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местный бюджет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Население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местный бюджет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min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Население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00166" y="1428736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" lvl="0" algn="ctr" defTabSz="457200">
              <a:defRPr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 panose="020B0603030804020204"/>
                <a:cs typeface="Times New Roman" panose="02020603050405020304" pitchFamily="18" charset="0"/>
              </a:rPr>
              <a:t>Распределение по группам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7" name="object 4"/>
          <p:cNvSpPr/>
          <p:nvPr/>
        </p:nvSpPr>
        <p:spPr>
          <a:xfrm flipV="1">
            <a:off x="0" y="1214421"/>
            <a:ext cx="9140147" cy="45719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285860"/>
          <a:ext cx="8501123" cy="5067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237"/>
                <a:gridCol w="494842"/>
                <a:gridCol w="511999"/>
                <a:gridCol w="602010"/>
                <a:gridCol w="734461"/>
                <a:gridCol w="2207973"/>
                <a:gridCol w="2046601"/>
              </a:tblGrid>
              <a:tr h="241225">
                <a:tc gridSpan="3">
                  <a:txBody>
                    <a:bodyPr/>
                    <a:lstStyle/>
                    <a:p>
                      <a:pPr marR="6292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баллов, если: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 anchor="ctr"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89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 участников в проект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населения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34520" marR="34520" marT="0" marB="0"/>
                </a:tc>
                <a:tc hMerge="1">
                  <a:tcPr/>
                </a:tc>
              </a:tr>
              <a:tr h="426699"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                              max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7%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10%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Регулярное использование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спец.стендов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 баллов);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Публикации в печатных СМИ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Информация на сайте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администрации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соц. сетях – 2 балла за каждый уникальный пост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- 40 баллов);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  <a:tc rowSpan="3" hMerge="1">
                  <a:tcPr marL="34520" marR="34520" marT="0" marB="0"/>
                </a:tc>
                <a:tc rowSpan="3" hMerge="1">
                  <a:tcPr/>
                </a:tc>
              </a:tr>
              <a:tr h="560942">
                <a:tc>
                  <a:txBody>
                    <a:bodyPr/>
                    <a:lstStyle/>
                    <a:p>
                      <a:pPr marL="0" marR="2159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2159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                              max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marR="629285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 более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 marL="34520" marR="34520" marT="0" marB="0"/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336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и более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 marL="34520" marR="34520" marT="0" marB="0"/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24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населения в определении проблемы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0471">
                <a:tc gridSpan="6">
                  <a:txBody>
                    <a:bodyPr/>
                    <a:lstStyle/>
                    <a:p>
                      <a:pPr marR="62928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жителей, принявших участие в мониторинге проблем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34520" marR="3452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 marL="34520" marR="3452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и более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</a:tr>
              <a:tr h="406569">
                <a:tc gridSpan="6">
                  <a:txBody>
                    <a:bodyPr/>
                    <a:lstStyle/>
                    <a:p>
                      <a:pPr marL="0" marR="2159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жителей, принявших участие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собрании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2159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max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34520" marR="3452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  <a:tc hMerge="1">
                  <a:tcPr marL="34520" marR="3452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более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E9E8"/>
                    </a:solidFill>
                  </a:tcPr>
                </a:tc>
              </a:tr>
              <a:tr h="24122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Социально-экономическая эффективность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10249">
                <a:tc gridSpan="5">
                  <a:txBody>
                    <a:bodyPr/>
                    <a:lstStyle/>
                    <a:p>
                      <a:pPr marR="62928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629285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Доступность проекта для всех групп населения, в том числе для людей с </a:t>
                      </a:r>
                      <a:r>
                        <a:rPr lang="ru-RU" sz="12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2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превосходит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наличие / отсутствие положительного заключения эксперта ВОИ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</a:tr>
              <a:tr h="482450">
                <a:tc gridSpan="5">
                  <a:txBody>
                    <a:bodyPr/>
                    <a:lstStyle/>
                    <a:p>
                      <a:pPr marR="62928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механизмов содержания и эксплуатации объекта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Документальное подтверждение таких механизмов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470320">
                <a:tc gridSpan="5">
                  <a:txBody>
                    <a:bodyPr/>
                    <a:lstStyle/>
                    <a:p>
                      <a:pPr marR="62928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объединения «Волонтеры ППМИ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Документальное подтверждение участия волонтерского объединения в проекте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8"/>
                    </a:solidFill>
                  </a:tcPr>
                </a:tc>
                <a:tc hMerge="1">
                  <a:tcPr/>
                </a:tc>
              </a:tr>
              <a:tr h="241225">
                <a:tc gridSpan="5"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Перспектива дальнейшего развития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перспективы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25890" marR="2589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1" y="120198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2000240"/>
            <a:ext cx="83831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Старорусского района!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Губернатора Новгородской области Андрея Сергеевича Никитина на территории области проводится приоритетный региональный проект «Наш выбор!».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«Наш выбор» осуществляется на конкурсной основе.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областного бюджета на реализацию проекта составит до 2 млн. рублей. Так же проект подразумевает вклад участников реализации проекта в его финансирование.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Старорусского района принимает предложения для включения в список объектов для голосования до 15 октября 2021 года.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муниципального района в конкурсе может участвовать только один проект, который жители выберут большинством голосов.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💥 О своих инициативах вы можете заявить: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официальной странице Администрации муниципального района в социальной сети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 этим постом или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электронной почте: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ud@admrussa.ru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1357298"/>
            <a:ext cx="8364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октября 2021 года на страничке Администрации Старорусского муниципального</a:t>
            </a:r>
            <a:endParaRPr lang="ru-RU" dirty="0" smtClean="0"/>
          </a:p>
          <a:p>
            <a:r>
              <a:rPr lang="ru-RU" dirty="0" smtClean="0"/>
              <a:t> района, </a:t>
            </a:r>
            <a:r>
              <a:rPr lang="ru-RU" dirty="0" err="1" smtClean="0"/>
              <a:t>ВКонтакте</a:t>
            </a:r>
            <a:r>
              <a:rPr lang="ru-RU" dirty="0" smtClean="0"/>
              <a:t> размещена информация:</a:t>
            </a:r>
            <a:endParaRPr lang="ru-RU" dirty="0"/>
          </a:p>
        </p:txBody>
      </p:sp>
      <p:pic>
        <p:nvPicPr>
          <p:cNvPr id="1026" name="Picture 2" descr="C:\Users\User\Downloads\1634504465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3"/>
            <a:ext cx="2786082" cy="185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1" y="120198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71472" y="15001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1472" y="2143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1472" y="2786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85918" y="1643050"/>
            <a:ext cx="49292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комментариев – </a:t>
            </a:r>
            <a:r>
              <a:rPr lang="ru-RU" b="1" dirty="0" smtClean="0"/>
              <a:t>443</a:t>
            </a:r>
            <a:r>
              <a:rPr lang="ru-RU" dirty="0" smtClean="0"/>
              <a:t>.  Из них: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2143116"/>
            <a:ext cx="50720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дошкольной группы д. </a:t>
            </a:r>
            <a:r>
              <a:rPr lang="ru-RU" dirty="0" err="1" smtClean="0"/>
              <a:t>Сусолово</a:t>
            </a:r>
            <a:r>
              <a:rPr lang="ru-RU" dirty="0" smtClean="0"/>
              <a:t> - </a:t>
            </a:r>
            <a:r>
              <a:rPr lang="ru-RU" b="1" dirty="0" smtClean="0"/>
              <a:t>298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57356" y="2786058"/>
            <a:ext cx="70009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Обустройство спортивной площадки на территории МАУ «Средняя школа с. Залучье» - </a:t>
            </a:r>
            <a:r>
              <a:rPr lang="ru-RU" b="1" dirty="0" smtClean="0"/>
              <a:t>135</a:t>
            </a:r>
            <a:endParaRPr lang="ru-RU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71472" y="364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28794" y="3714752"/>
            <a:ext cx="657610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Бассейн г. Старая Русса для занятий спортивным плаванием - 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71472" y="421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28794" y="4357694"/>
            <a:ext cx="62151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дошкольной группы д. </a:t>
            </a:r>
            <a:r>
              <a:rPr lang="ru-RU" dirty="0" err="1" smtClean="0"/>
              <a:t>Святогорша</a:t>
            </a:r>
            <a:r>
              <a:rPr lang="ru-RU" dirty="0" smtClean="0"/>
              <a:t> -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571472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000232" y="5000636"/>
            <a:ext cx="34290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Иные комментарии - </a:t>
            </a:r>
            <a:r>
              <a:rPr lang="ru-RU" b="1" dirty="0" smtClean="0"/>
              <a:t>7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05" y="332537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fld id="{2270899A-9758-45CD-8224-FEDD6B50D484}" type="slidenum">
              <a:rPr lang="ru-RU" sz="50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 panose="020B0603030804020204"/>
              </a:rPr>
            </a:fld>
            <a:endParaRPr lang="ru-RU" sz="5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eaLnBrk="1" hangingPunct="1"/>
            <a:endParaRPr lang="ru-RU" altLang="ru-RU" sz="5000" dirty="0">
              <a:solidFill>
                <a:srgbClr val="F34840"/>
              </a:solidFill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3476172" y="625934"/>
            <a:ext cx="4639128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СТАРОРУССКИЙ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1" y="120198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8670925">
                <a:moveTo>
                  <a:pt x="0" y="0"/>
                </a:moveTo>
                <a:lnTo>
                  <a:pt x="8670416" y="0"/>
                </a:lnTo>
              </a:path>
            </a:pathLst>
          </a:custGeom>
          <a:ln w="25908">
            <a:solidFill>
              <a:srgbClr val="F347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9" descr="Безымянный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884368" y="247121"/>
            <a:ext cx="734375" cy="757626"/>
          </a:xfrm>
          <a:prstGeom prst="rect">
            <a:avLst/>
          </a:prstGeom>
          <a:noFill/>
        </p:spPr>
      </p:pic>
      <p:pic>
        <p:nvPicPr>
          <p:cNvPr id="2" name="Замещающее содержимое 1" descr="Рисунок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930" y="1844675"/>
            <a:ext cx="5004435" cy="476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10643</Words>
  <Application>WPS Presentation</Application>
  <PresentationFormat>Экран (4:3)</PresentationFormat>
  <Paragraphs>462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Fedra Sans Pro Bold</vt:lpstr>
      <vt:lpstr>Yu Gothic UI Semibold</vt:lpstr>
      <vt:lpstr>Rasa Medium</vt:lpstr>
      <vt:lpstr>Segoe Print</vt:lpstr>
      <vt:lpstr>DejaVu Sans</vt:lpstr>
      <vt:lpstr>Calibri</vt:lpstr>
      <vt:lpstr>Times New Roman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Патапенко</dc:creator>
  <cp:lastModifiedBy>BobrukevichLN</cp:lastModifiedBy>
  <cp:revision>456</cp:revision>
  <cp:lastPrinted>2020-02-06T07:58:00Z</cp:lastPrinted>
  <dcterms:created xsi:type="dcterms:W3CDTF">2019-03-20T05:51:00Z</dcterms:created>
  <dcterms:modified xsi:type="dcterms:W3CDTF">2021-11-17T08:54:54Z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C56CEDF89B9A45A69BD8E99969935B0F</vt:lpwstr>
  </property>
  <property fmtid="{D5CDD505-2E9C-101B-9397-08002B2CF9AE}" pid="3" name="KSOProductBuildVer">
    <vt:lpwstr>1049-11.2.0.10323</vt:lpwstr>
  </property>
</Properties>
</file>